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1"/>
  </p:sldMasterIdLst>
  <p:notesMasterIdLst>
    <p:notesMasterId r:id="rId42"/>
  </p:notesMasterIdLst>
  <p:sldIdLst>
    <p:sldId id="256" r:id="rId2"/>
    <p:sldId id="302" r:id="rId3"/>
    <p:sldId id="258" r:id="rId4"/>
    <p:sldId id="259" r:id="rId5"/>
    <p:sldId id="263" r:id="rId6"/>
    <p:sldId id="271" r:id="rId7"/>
    <p:sldId id="272" r:id="rId8"/>
    <p:sldId id="273" r:id="rId9"/>
    <p:sldId id="274" r:id="rId10"/>
    <p:sldId id="275" r:id="rId11"/>
    <p:sldId id="268" r:id="rId12"/>
    <p:sldId id="278" r:id="rId13"/>
    <p:sldId id="277" r:id="rId14"/>
    <p:sldId id="276" r:id="rId15"/>
    <p:sldId id="279" r:id="rId16"/>
    <p:sldId id="269" r:id="rId17"/>
    <p:sldId id="262" r:id="rId18"/>
    <p:sldId id="280" r:id="rId19"/>
    <p:sldId id="281" r:id="rId20"/>
    <p:sldId id="282" r:id="rId21"/>
    <p:sldId id="283" r:id="rId22"/>
    <p:sldId id="284" r:id="rId23"/>
    <p:sldId id="266" r:id="rId24"/>
    <p:sldId id="287" r:id="rId25"/>
    <p:sldId id="286" r:id="rId26"/>
    <p:sldId id="288" r:id="rId27"/>
    <p:sldId id="290" r:id="rId28"/>
    <p:sldId id="289" r:id="rId29"/>
    <p:sldId id="291" r:id="rId30"/>
    <p:sldId id="292" r:id="rId31"/>
    <p:sldId id="293" r:id="rId32"/>
    <p:sldId id="296" r:id="rId33"/>
    <p:sldId id="294" r:id="rId34"/>
    <p:sldId id="297" r:id="rId35"/>
    <p:sldId id="298" r:id="rId36"/>
    <p:sldId id="299" r:id="rId37"/>
    <p:sldId id="265" r:id="rId38"/>
    <p:sldId id="301" r:id="rId39"/>
    <p:sldId id="264" r:id="rId40"/>
    <p:sldId id="267" r:id="rId4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56" userDrawn="1">
          <p15:clr>
            <a:srgbClr val="A4A3A4"/>
          </p15:clr>
        </p15:guide>
        <p15:guide id="1"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varScale="1">
        <p:scale>
          <a:sx n="108" d="100"/>
          <a:sy n="108" d="100"/>
        </p:scale>
        <p:origin x="1704" y="108"/>
      </p:cViewPr>
      <p:guideLst>
        <p:guide orient="horz" pos="2156"/>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E0E194-D350-49AC-82DD-3E46C80EC50D}" type="datetimeFigureOut">
              <a:rPr lang="ko-KR" altLang="en-US" smtClean="0"/>
              <a:t>2019-11-22</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BC64D9-BD4F-40C7-A6FF-3E3DDEC823D8}" type="slidenum">
              <a:rPr lang="ko-KR" altLang="en-US" smtClean="0"/>
              <a:t>‹#›</a:t>
            </a:fld>
            <a:endParaRPr lang="ko-KR" altLang="en-US" dirty="0"/>
          </a:p>
        </p:txBody>
      </p:sp>
    </p:spTree>
    <p:extLst>
      <p:ext uri="{BB962C8B-B14F-4D97-AF65-F5344CB8AC3E}">
        <p14:creationId xmlns:p14="http://schemas.microsoft.com/office/powerpoint/2010/main" val="278093991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FBBC64D9-BD4F-40C7-A6FF-3E3DDEC823D8}" type="slidenum">
              <a:rPr lang="ko-KR" altLang="en-US" smtClean="0"/>
              <a:t>4</a:t>
            </a:fld>
            <a:endParaRPr lang="ko-KR" altLang="en-US" dirty="0"/>
          </a:p>
        </p:txBody>
      </p:sp>
    </p:spTree>
    <p:extLst>
      <p:ext uri="{BB962C8B-B14F-4D97-AF65-F5344CB8AC3E}">
        <p14:creationId xmlns:p14="http://schemas.microsoft.com/office/powerpoint/2010/main" val="4275715479"/>
      </p:ext>
    </p:extLst>
  </p:cSld>
  <p:clrMapOvr>
    <a:masterClrMapping/>
  </p:clrMapOvr>
</p:notes>
</file>

<file path=ppt/notesSlides/notesSlide10.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13</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1.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14</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2.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15</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3.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16</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FBBC64D9-BD4F-40C7-A6FF-3E3DDEC823D8}" type="slidenum">
              <a:rPr lang="ko-KR" altLang="en-US" smtClean="0"/>
              <a:t>17</a:t>
            </a:fld>
            <a:endParaRPr lang="ko-KR" altLang="en-US" dirty="0"/>
          </a:p>
        </p:txBody>
      </p:sp>
    </p:spTree>
    <p:extLst>
      <p:ext uri="{BB962C8B-B14F-4D97-AF65-F5344CB8AC3E}">
        <p14:creationId xmlns:p14="http://schemas.microsoft.com/office/powerpoint/2010/main" val="4275715479"/>
      </p:ext>
    </p:extLst>
  </p:cSld>
  <p:clrMapOvr>
    <a:masterClrMapping/>
  </p:clrMapOvr>
</p:notes>
</file>

<file path=ppt/notesSlides/notesSlide15.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18</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19</a:t>
            </a:fld>
            <a:endParaRPr lang="ko-KR" altLang="en-US" sz="1200"/>
          </a:p>
        </p:txBody>
      </p:sp>
    </p:spTree>
  </p:cSld>
  <p:clrMapOvr>
    <a:masterClrMapping/>
  </p:clrMapOvr>
</p:notes>
</file>

<file path=ppt/notesSlides/notesSlide17.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20</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8.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21</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19.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22</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FBBC64D9-BD4F-40C7-A6FF-3E3DDEC823D8}" type="slidenum">
              <a:rPr lang="ko-KR" altLang="en-US" smtClean="0"/>
              <a:t>5</a:t>
            </a:fld>
            <a:endParaRPr lang="ko-KR" altLang="en-US" dirty="0"/>
          </a:p>
        </p:txBody>
      </p:sp>
    </p:spTree>
    <p:extLst>
      <p:ext uri="{BB962C8B-B14F-4D97-AF65-F5344CB8AC3E}">
        <p14:creationId xmlns:p14="http://schemas.microsoft.com/office/powerpoint/2010/main" val="4275715479"/>
      </p:ext>
    </p:extLst>
  </p:cSld>
  <p:clrMapOvr>
    <a:masterClrMapping/>
  </p:clrMapOvr>
</p:notes>
</file>

<file path=ppt/notesSlides/notesSlide20.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24</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1.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25</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2.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26</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3.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27</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4.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28</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5.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29</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6.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30</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7.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31</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32</a:t>
            </a:fld>
            <a:endParaRPr lang="ko-KR" altLang="en-US" sz="1200"/>
          </a:p>
        </p:txBody>
      </p:sp>
    </p:spTree>
    <p:extLst>
      <p:ext uri="{BB962C8B-B14F-4D97-AF65-F5344CB8AC3E}">
        <p14:creationId xmlns:p14="http://schemas.microsoft.com/office/powerpoint/2010/main" val="3248746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33</a:t>
            </a:fld>
            <a:endParaRPr lang="ko-KR" altLang="en-US" sz="1200"/>
          </a:p>
        </p:txBody>
      </p:sp>
    </p:spTree>
  </p:cSld>
  <p:clrMapOvr>
    <a:masterClrMapping/>
  </p:clrMapOvr>
</p:notes>
</file>

<file path=ppt/notesSlides/notesSlide3.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6</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34</a:t>
            </a:fld>
            <a:endParaRPr lang="ko-KR" altLang="en-US" sz="1200"/>
          </a:p>
        </p:txBody>
      </p:sp>
    </p:spTree>
    <p:extLst>
      <p:ext uri="{BB962C8B-B14F-4D97-AF65-F5344CB8AC3E}">
        <p14:creationId xmlns:p14="http://schemas.microsoft.com/office/powerpoint/2010/main" val="409356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35</a:t>
            </a:fld>
            <a:endParaRPr lang="ko-KR" altLang="en-US" sz="1200"/>
          </a:p>
        </p:txBody>
      </p:sp>
    </p:spTree>
    <p:extLst>
      <p:ext uri="{BB962C8B-B14F-4D97-AF65-F5344CB8AC3E}">
        <p14:creationId xmlns:p14="http://schemas.microsoft.com/office/powerpoint/2010/main" val="3641400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000" cy="34290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36</a:t>
            </a:fld>
            <a:endParaRPr lang="ko-KR" altLang="en-US" sz="1200"/>
          </a:p>
        </p:txBody>
      </p:sp>
    </p:spTree>
    <p:extLst>
      <p:ext uri="{BB962C8B-B14F-4D97-AF65-F5344CB8AC3E}">
        <p14:creationId xmlns:p14="http://schemas.microsoft.com/office/powerpoint/2010/main" val="287687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FBBC64D9-BD4F-40C7-A6FF-3E3DDEC823D8}" type="slidenum">
              <a:rPr lang="ko-KR" altLang="en-US" smtClean="0"/>
              <a:t>40</a:t>
            </a:fld>
            <a:endParaRPr lang="ko-KR" altLang="en-US" dirty="0"/>
          </a:p>
        </p:txBody>
      </p:sp>
    </p:spTree>
    <p:extLst>
      <p:ext uri="{BB962C8B-B14F-4D97-AF65-F5344CB8AC3E}">
        <p14:creationId xmlns:p14="http://schemas.microsoft.com/office/powerpoint/2010/main" val="4275715479"/>
      </p:ext>
    </p:extLst>
  </p:cSld>
  <p:clrMapOvr>
    <a:masterClrMapping/>
  </p:clrMapOvr>
</p:notes>
</file>

<file path=ppt/notesSlides/notesSlide4.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7</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5.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8</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6.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9</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7.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10</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8.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11</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notesSlides/notesSlide9.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43000" y="685800"/>
                <a:ext cx="4572635" cy="3429635"/>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idx="1"/>
              </p:nvPr>
            </p:nvSpPr>
            <p:spPr>
              <a:xfrm>
                <a:off x="685800" y="4343400"/>
                <a:ext cx="5487035" cy="4115435"/>
              </a:xfrm>
              <a:prstGeom prst="rect">
                <a:avLst/>
              </a:prstGeom>
            </p:spPr>
            <p:txBody>
              <a:bodyPr vert="horz" wrap="square" lIns="91440" tIns="45720" rIns="91440" bIns="45720" numCol="1" anchor="t">
                <a:noAutofit/>
              </a:bodyPr>
              <a:lstStyle/>
              <a:p>
                <a:pPr marL="0" indent="0" algn="l" defTabSz="914400" eaLnBrk="1" fontAlgn="auto" latinLnBrk="1" hangingPunct="1">
                  <a:lnSpc>
                    <a:spcPct val="100000"/>
                  </a:lnSpc>
                  <a:spcBef>
                    <a:spcPts val="0"/>
                  </a:spcBef>
                  <a:spcAft>
                    <a:spcPts val="0"/>
                  </a:spcAft>
                  <a:buFontTx/>
                  <a:buNone/>
                  <a:defRPr sz="1800"/>
                </a:pPr>
                <a:endParaRPr/>
              </a:p>
            </p:txBody>
          </p:sp>
          <p:sp>
            <p:nvSpPr>
              <p:cNvPr id="4" name="Rect 0"/>
              <p:cNvSpPr txBox="1">
                <a:spLocks noGrp="1"/>
              </p:cNvSpPr>
              <p:nvPr>
                <p:ph type="sldNum" idx="10"/>
              </p:nvPr>
            </p:nvSpPr>
            <p:spPr>
              <a:xfrm>
                <a:off x="3884930" y="8685530"/>
                <a:ext cx="2972435" cy="457835"/>
              </a:xfrm>
              <a:prstGeom prst="rect">
                <a:avLst/>
              </a:prstGeom>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ko-KR" altLang="en-US" sz="1200"/>
                  <a:t>12</a:t>
                </a:fld>
                <a:endParaRPr lang="ko-KR" altLang="en-US" sz="1200"/>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416747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39419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367176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2195745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25690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174408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8" name="바닥글 개체 틀 7"/>
          <p:cNvSpPr>
            <a:spLocks noGrp="1"/>
          </p:cNvSpPr>
          <p:nvPr>
            <p:ph type="ftr" sz="quarter" idx="11"/>
          </p:nvPr>
        </p:nvSpPr>
        <p:spPr/>
        <p:txBody>
          <a:bodyPr/>
          <a:lstStyle/>
          <a:p>
            <a:endParaRPr lang="ko-KR" altLang="en-US" dirty="0"/>
          </a:p>
        </p:txBody>
      </p:sp>
      <p:sp>
        <p:nvSpPr>
          <p:cNvPr id="9" name="슬라이드 번호 개체 틀 8"/>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29092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4" name="바닥글 개체 틀 3"/>
          <p:cNvSpPr>
            <a:spLocks noGrp="1"/>
          </p:cNvSpPr>
          <p:nvPr>
            <p:ph type="ftr" sz="quarter" idx="11"/>
          </p:nvPr>
        </p:nvSpPr>
        <p:spPr/>
        <p:txBody>
          <a:bodyPr/>
          <a:lstStyle/>
          <a:p>
            <a:endParaRPr lang="ko-KR" altLang="en-US" dirty="0"/>
          </a:p>
        </p:txBody>
      </p:sp>
      <p:sp>
        <p:nvSpPr>
          <p:cNvPr id="5" name="슬라이드 번호 개체 틀 4"/>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195549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3" name="바닥글 개체 틀 2"/>
          <p:cNvSpPr>
            <a:spLocks noGrp="1"/>
          </p:cNvSpPr>
          <p:nvPr>
            <p:ph type="ftr" sz="quarter" idx="11"/>
          </p:nvPr>
        </p:nvSpPr>
        <p:spPr/>
        <p:txBody>
          <a:bodyPr/>
          <a:lstStyle/>
          <a:p>
            <a:endParaRPr lang="ko-KR" altLang="en-US" dirty="0"/>
          </a:p>
        </p:txBody>
      </p:sp>
      <p:sp>
        <p:nvSpPr>
          <p:cNvPr id="4" name="슬라이드 번호 개체 틀 3"/>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3264500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284318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4A04AFC-9A5A-4E53-A37F-198BC742B18F}" type="datetimeFigureOut">
              <a:rPr lang="ko-KR" altLang="en-US" smtClean="0"/>
              <a:t>2019-11-22</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107645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04AFC-9A5A-4E53-A37F-198BC742B18F}" type="datetimeFigureOut">
              <a:rPr lang="ko-KR" altLang="en-US" smtClean="0"/>
              <a:t>2019-11-22</a:t>
            </a:fld>
            <a:endParaRPr lang="ko-KR" altLang="en-US" dirty="0"/>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00312-926D-419F-9CFC-213CD28D42A2}" type="slidenum">
              <a:rPr lang="ko-KR" altLang="en-US" smtClean="0"/>
              <a:t>‹#›</a:t>
            </a:fld>
            <a:endParaRPr lang="ko-KR" altLang="en-US" dirty="0"/>
          </a:p>
        </p:txBody>
      </p:sp>
    </p:spTree>
    <p:extLst>
      <p:ext uri="{BB962C8B-B14F-4D97-AF65-F5344CB8AC3E}">
        <p14:creationId xmlns:p14="http://schemas.microsoft.com/office/powerpoint/2010/main" val="74949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jpe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jp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jpe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2.jpe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jpe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jpe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jpe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jpe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7.jpe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jpe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42.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3.jpeg"/><Relationship Id="rId7"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54.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a:spLocks/>
          </p:cNvSpPr>
          <p:nvPr/>
        </p:nvSpPr>
        <p:spPr>
          <a:xfrm>
            <a:off x="3037681" y="958215"/>
            <a:ext cx="738664" cy="4393565"/>
          </a:xfrm>
          <a:prstGeom prst="rect">
            <a:avLst/>
          </a:prstGeom>
          <a:noFill/>
        </p:spPr>
        <p:txBody>
          <a:bodyPr vert="eaVert"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3600" spc="-500" dirty="0">
                <a:effectLst>
                  <a:outerShdw blurRad="38100" dist="38100" dir="2700000" algn="tl">
                    <a:srgbClr val="000000">
                      <a:alpha val="42352"/>
                    </a:srgbClr>
                  </a:outerShdw>
                </a:effectLst>
                <a:latin typeface="EBS주시경 Light" charset="0"/>
                <a:ea typeface="EBS주시경 Light" charset="0"/>
              </a:rPr>
              <a:t>학생</a:t>
            </a:r>
            <a:r>
              <a:rPr lang="ko-KR" altLang="en-US" sz="3600" spc="-500" dirty="0">
                <a:solidFill>
                  <a:schemeClr val="tx1"/>
                </a:solidFill>
                <a:effectLst>
                  <a:outerShdw blurRad="38100" dist="38100" dir="2700000" algn="tl">
                    <a:srgbClr val="000000">
                      <a:alpha val="42352"/>
                    </a:srgbClr>
                  </a:outerShdw>
                </a:effectLst>
                <a:latin typeface="EBS주시경 Light" charset="0"/>
                <a:ea typeface="EBS주시경 Light" charset="0"/>
              </a:rPr>
              <a:t> , 민 주주의의  꽃 </a:t>
            </a:r>
            <a:endParaRPr lang="ko-KR" altLang="en-US" sz="3600" dirty="0">
              <a:solidFill>
                <a:schemeClr val="tx1"/>
              </a:solidFill>
              <a:latin typeface="EBS주시경 Light" charset="0"/>
              <a:ea typeface="EBS주시경 Light" charset="0"/>
            </a:endParaRPr>
          </a:p>
        </p:txBody>
      </p:sp>
      <p:sp>
        <p:nvSpPr>
          <p:cNvPr id="7" name="TextBox 6"/>
          <p:cNvSpPr txBox="1">
            <a:spLocks/>
          </p:cNvSpPr>
          <p:nvPr/>
        </p:nvSpPr>
        <p:spPr>
          <a:xfrm>
            <a:off x="2080895" y="958215"/>
            <a:ext cx="1014730" cy="4613910"/>
          </a:xfrm>
          <a:prstGeom prst="rect">
            <a:avLst/>
          </a:prstGeom>
          <a:noFill/>
        </p:spPr>
        <p:txBody>
          <a:bodyPr vert="eaVert" wrap="non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5400" spc="-500">
                <a:solidFill>
                  <a:schemeClr val="tx1"/>
                </a:solidFill>
                <a:effectLst>
                  <a:outerShdw blurRad="38100" dist="38100" dir="2700000" algn="tl">
                    <a:srgbClr val="000000">
                      <a:alpha val="42352"/>
                    </a:srgbClr>
                  </a:outerShdw>
                </a:effectLst>
                <a:latin typeface="EBS훈민정음 SB" charset="0"/>
                <a:ea typeface="EBS훈민정음 SB" charset="0"/>
              </a:rPr>
              <a:t>학생운동의 역사</a:t>
            </a:r>
            <a:endParaRPr lang="ko-KR" altLang="en-US" sz="5400">
              <a:solidFill>
                <a:schemeClr val="tx1"/>
              </a:solidFill>
              <a:latin typeface="EBS훈민정음 SB" charset="0"/>
              <a:ea typeface="EBS훈민정음 SB" charset="0"/>
            </a:endParaRPr>
          </a:p>
        </p:txBody>
      </p:sp>
      <p:sp>
        <p:nvSpPr>
          <p:cNvPr id="8" name="TextBox 7"/>
          <p:cNvSpPr txBox="1">
            <a:spLocks/>
          </p:cNvSpPr>
          <p:nvPr/>
        </p:nvSpPr>
        <p:spPr>
          <a:xfrm>
            <a:off x="1584960" y="1021715"/>
            <a:ext cx="491490" cy="4156075"/>
          </a:xfrm>
          <a:prstGeom prst="rect">
            <a:avLst/>
          </a:prstGeom>
          <a:noFill/>
        </p:spPr>
        <p:txBody>
          <a:bodyPr vert="eaVert" wrap="non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000">
                <a:latin typeface="EBS주시경 Light" charset="0"/>
                <a:ea typeface="EBS주시경 Light" charset="0"/>
              </a:rPr>
              <a:t>한동대학교 조예성-김미나-주하영</a:t>
            </a:r>
          </a:p>
        </p:txBody>
      </p:sp>
    </p:spTree>
    <p:extLst>
      <p:ext uri="{BB962C8B-B14F-4D97-AF65-F5344CB8AC3E}">
        <p14:creationId xmlns:p14="http://schemas.microsoft.com/office/powerpoint/2010/main" val="217413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C:/Users/user/AppData/Roaming/PolarisOffice/ETemp/32412_13024112/image2.jpeg"/>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12065"/>
            <a:ext cx="9145270" cy="685927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spc="-100">
                <a:solidFill>
                  <a:schemeClr val="tx1"/>
                </a:solidFill>
                <a:latin typeface="EBS주시경 Bold" charset="0"/>
                <a:ea typeface="EBS주시경 Bold" charset="0"/>
              </a:rPr>
              <a:t>의의와 한계</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984375"/>
            <a:ext cx="7469505" cy="90868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800" b="0" i="0" spc="-100">
                <a:solidFill>
                  <a:schemeClr val="tx1"/>
                </a:solidFill>
                <a:latin typeface="EBS주시경 Bold" charset="0"/>
                <a:ea typeface="EBS주시경 Bold" charset="0"/>
              </a:rPr>
              <a:t>의의: </a:t>
            </a:r>
            <a:r>
              <a:rPr sz="2500" b="0" i="0" spc="-100">
                <a:solidFill>
                  <a:schemeClr val="tx1"/>
                </a:solidFill>
                <a:latin typeface="EBS주시경 Bold" charset="0"/>
                <a:ea typeface="EBS주시경 Bold" charset="0"/>
              </a:rPr>
              <a:t>학교를 단위로 조직된 대중운동의 힘</a:t>
            </a:r>
            <a:endParaRPr lang="ko-KR" altLang="en-US" sz="2500" b="0" i="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a:solidFill>
                  <a:srgbClr val="000000"/>
                </a:solidFill>
                <a:latin typeface="맑은 고딕" charset="0"/>
                <a:ea typeface="맑은 고딕" charset="0"/>
              </a:rPr>
              <a:t>        →</a:t>
            </a:r>
            <a:r>
              <a:rPr sz="2500" b="0" i="0" spc="-100">
                <a:solidFill>
                  <a:schemeClr val="tx1"/>
                </a:solidFill>
                <a:latin typeface="EBS주시경 Bold" charset="0"/>
                <a:ea typeface="EBS주시경 Bold" charset="0"/>
              </a:rPr>
              <a:t> 각계각층의 대중운동 발달에 영향을 미침.</a:t>
            </a:r>
            <a:endParaRPr lang="ko-KR" altLang="en-US" sz="2800" b="0" i="0">
              <a:latin typeface="맑은 고딕" charset="0"/>
              <a:ea typeface="맑은 고딕" charset="0"/>
            </a:endParaRPr>
          </a:p>
        </p:txBody>
      </p:sp>
      <p:sp>
        <p:nvSpPr>
          <p:cNvPr id="8" name="텍스트 상자 7"/>
          <p:cNvSpPr txBox="1">
            <a:spLocks/>
          </p:cNvSpPr>
          <p:nvPr/>
        </p:nvSpPr>
        <p:spPr>
          <a:xfrm>
            <a:off x="905510" y="3430905"/>
            <a:ext cx="7515225" cy="129349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800" b="0" i="0" spc="-100">
                <a:solidFill>
                  <a:schemeClr val="tx1"/>
                </a:solidFill>
                <a:latin typeface="EBS주시경 Bold" charset="0"/>
                <a:ea typeface="EBS주시경 Bold" charset="0"/>
              </a:rPr>
              <a:t>한계:</a:t>
            </a:r>
            <a:r>
              <a:rPr sz="2500" b="0" i="0" spc="-100">
                <a:solidFill>
                  <a:schemeClr val="tx1"/>
                </a:solidFill>
                <a:latin typeface="EBS주시경 Bold" charset="0"/>
                <a:ea typeface="EBS주시경 Bold" charset="0"/>
              </a:rPr>
              <a:t> -노동자, 농민들의 대중운동과 연결 실패</a:t>
            </a:r>
            <a:endParaRPr lang="ko-KR" altLang="en-US" sz="2500" b="0" i="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b="0" i="0" spc="-100">
                <a:solidFill>
                  <a:schemeClr val="tx1"/>
                </a:solidFill>
                <a:latin typeface="EBS주시경 Bold" charset="0"/>
                <a:ea typeface="EBS주시경 Bold" charset="0"/>
              </a:rPr>
              <a:t>	-대중운동 보다는 비밀결사 중심으로 이루어진 	형태로 변화</a:t>
            </a:r>
            <a:endParaRPr lang="ko-KR" altLang="en-US" sz="2800" b="0" i="0">
              <a:latin typeface="맑은 고딕" charset="0"/>
              <a:ea typeface="맑은 고딕"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pic>
        <p:nvPicPr>
          <p:cNvPr id="15" name="그림 14" descr="C:/Users/user/AppData/Roaming/PolarisOffice/ETemp/32412_13024112/fImage2707712406454.jpe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2479675" y="1908175"/>
            <a:ext cx="5869940" cy="4210685"/>
          </a:xfrm>
          <a:prstGeom prst="rect">
            <a:avLst/>
          </a:prstGeom>
          <a:noFill/>
          <a:ln w="0">
            <a:noFill/>
            <a:prstDash/>
          </a:ln>
          <a:effectLst>
            <a:outerShdw blurRad="50800" dist="38100" dir="2700000" algn="tl" rotWithShape="0">
              <a:srgbClr val="000000">
                <a:alpha val="40000"/>
              </a:srgbClr>
            </a:outerShdw>
          </a:effectLst>
        </p:spPr>
      </p:pic>
      <p:grpSp>
        <p:nvGrpSpPr>
          <p:cNvPr id="21" name="그룹 20"/>
          <p:cNvGrpSpPr/>
          <p:nvPr/>
        </p:nvGrpSpPr>
        <p:grpSpPr>
          <a:xfrm>
            <a:off x="755650" y="826135"/>
            <a:ext cx="6455410" cy="1092200"/>
            <a:chOff x="755650" y="826135"/>
            <a:chExt cx="6455410" cy="1092200"/>
          </a:xfrm>
        </p:grpSpPr>
        <p:sp>
          <p:nvSpPr>
            <p:cNvPr id="7" name="TextBox 6"/>
            <p:cNvSpPr txBox="1">
              <a:spLocks/>
            </p:cNvSpPr>
            <p:nvPr/>
          </p:nvSpPr>
          <p:spPr>
            <a:xfrm>
              <a:off x="755650" y="826135"/>
              <a:ext cx="6455410" cy="95313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400">
                  <a:latin typeface="EBS주시경 Bold" charset="0"/>
                  <a:ea typeface="EBS주시경 Bold" charset="0"/>
                </a:rPr>
                <a:t>첫째</a:t>
              </a:r>
            </a:p>
            <a:p>
              <a:pPr marL="0" indent="0" algn="l" defTabSz="914400" eaLnBrk="1" latinLnBrk="1" hangingPunct="1">
                <a:lnSpc>
                  <a:spcPct val="100000"/>
                </a:lnSpc>
                <a:spcBef>
                  <a:spcPts val="0"/>
                </a:spcBef>
                <a:spcAft>
                  <a:spcPts val="0"/>
                </a:spcAft>
                <a:buFontTx/>
                <a:buNone/>
              </a:pPr>
              <a:r>
                <a:rPr lang="ko-KR" altLang="en-US" sz="3200" spc="-100">
                  <a:latin typeface="EBS주시경 Bold" charset="0"/>
                  <a:ea typeface="EBS주시경 Bold" charset="0"/>
                </a:rPr>
                <a:t>1960년 대구,</a:t>
              </a:r>
              <a:r>
                <a:rPr lang="en-US" altLang="ko-KR" sz="3200" spc="-100">
                  <a:latin typeface="EBS주시경 Bold" charset="0"/>
                  <a:ea typeface="EBS주시경 Bold" charset="0"/>
                </a:rPr>
                <a:t> </a:t>
              </a:r>
              <a:r>
                <a:rPr lang="ko-KR" altLang="en-US" sz="3200" spc="-100">
                  <a:solidFill>
                    <a:srgbClr val="8A0000"/>
                  </a:solidFill>
                  <a:latin typeface="EBS주시경 Bold" charset="0"/>
                  <a:ea typeface="EBS주시경 Bold" charset="0"/>
                </a:rPr>
                <a:t>2.28 학생운동 </a:t>
              </a:r>
              <a:endParaRPr lang="ko-KR" altLang="en-US" sz="3200">
                <a:solidFill>
                  <a:srgbClr val="8A0000"/>
                </a:solidFill>
                <a:latin typeface="EBS주시경 Bold" charset="0"/>
                <a:ea typeface="EBS주시경 Bold" charset="0"/>
              </a:endParaRPr>
            </a:p>
          </p:txBody>
        </p:sp>
        <p:cxnSp>
          <p:nvCxnSpPr>
            <p:cNvPr id="18" name="직선 연결선 17"/>
            <p:cNvCxnSpPr/>
            <p:nvPr/>
          </p:nvCxnSpPr>
          <p:spPr>
            <a:xfrm>
              <a:off x="899795" y="1917065"/>
              <a:ext cx="1297305" cy="1270"/>
            </a:xfrm>
            <a:prstGeom prst="line">
              <a:avLst/>
            </a:prstGeom>
            <a:ln w="28575"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2.28 대구 민주화 운동, </a:t>
            </a:r>
            <a:r>
              <a:rPr sz="2500" spc="-100">
                <a:solidFill>
                  <a:schemeClr val="tx1"/>
                </a:solidFill>
                <a:latin typeface="EBS주시경 Bold" charset="0"/>
                <a:ea typeface="EBS주시경 Bold" charset="0"/>
              </a:rPr>
              <a:t>배경</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726565"/>
            <a:ext cx="2924810" cy="554990"/>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endParaRPr lang="ko-KR" altLang="en-US" sz="3000" b="0" i="0" u="sng">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4074795" y="1844040"/>
            <a:ext cx="4498340" cy="3582670"/>
          </a:xfrm>
          <a:prstGeom prst="rect">
            <a:avLst/>
          </a:prstGeom>
          <a:noFill/>
        </p:spPr>
      </p:pic>
      <p:sp>
        <p:nvSpPr>
          <p:cNvPr id="8" name="텍스트 상자 7"/>
          <p:cNvSpPr txBox="1">
            <a:spLocks/>
          </p:cNvSpPr>
          <p:nvPr/>
        </p:nvSpPr>
        <p:spPr>
          <a:xfrm>
            <a:off x="633730" y="1866900"/>
            <a:ext cx="3453765" cy="124777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장면 후보의 유세를 막기위한 당시 대구 고등학생들 규제  </a:t>
            </a:r>
            <a:endParaRPr lang="ko-KR" altLang="en-US" sz="1800">
              <a:latin typeface="맑은 고딕" charset="0"/>
              <a:ea typeface="맑은 고딕" charset="0"/>
            </a:endParaRPr>
          </a:p>
        </p:txBody>
      </p:sp>
      <p:sp>
        <p:nvSpPr>
          <p:cNvPr id="9" name="텍스트 상자 8"/>
          <p:cNvSpPr txBox="1">
            <a:spLocks/>
          </p:cNvSpPr>
          <p:nvPr/>
        </p:nvSpPr>
        <p:spPr>
          <a:xfrm>
            <a:off x="4908550" y="5671820"/>
            <a:ext cx="3183255" cy="370205"/>
          </a:xfrm>
          <a:prstGeom prst="rect">
            <a:avLst/>
          </a:prstGeom>
          <a:noFill/>
          <a:ln w="0">
            <a:noFill/>
            <a:prstDash/>
          </a:ln>
        </p:spPr>
        <p:txBody>
          <a:bodyPr vert="horz" wrap="square" lIns="89535" tIns="46355" rIns="89535" bIns="46355" anchor="t">
            <a:spAutoFit/>
          </a:bodyPr>
          <a:lstStyle/>
          <a:p>
            <a:pPr marL="0" indent="0" algn="ctr" defTabSz="914400" eaLnBrk="1" latinLnBrk="1" hangingPunct="1">
              <a:lnSpc>
                <a:spcPct val="100000"/>
              </a:lnSpc>
              <a:spcBef>
                <a:spcPts val="0"/>
              </a:spcBef>
              <a:spcAft>
                <a:spcPts val="0"/>
              </a:spcAft>
              <a:buFontTx/>
              <a:buNone/>
            </a:pPr>
            <a:r>
              <a:rPr sz="1800">
                <a:latin typeface="맑은 고딕" charset="0"/>
                <a:ea typeface="맑은 고딕" charset="0"/>
              </a:rPr>
              <a:t>&lt;민주당의 장면 후보&gt; </a:t>
            </a:r>
            <a:endParaRPr lang="ko-KR" altLang="en-US" sz="1800">
              <a:latin typeface="맑은 고딕" charset="0"/>
              <a:ea typeface="맑은 고딕"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2.28 대구 민주화 운동, </a:t>
            </a:r>
            <a:r>
              <a:rPr sz="2500" spc="-100">
                <a:solidFill>
                  <a:schemeClr val="tx1"/>
                </a:solidFill>
                <a:latin typeface="EBS주시경 Bold" charset="0"/>
                <a:ea typeface="EBS주시경 Bold" charset="0"/>
              </a:rPr>
              <a:t>전개</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726565"/>
            <a:ext cx="2924810" cy="554990"/>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endParaRPr lang="ko-KR" altLang="en-US" sz="3000" b="0" i="0" u="sng">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533400" y="1848485"/>
            <a:ext cx="5022215" cy="3847465"/>
          </a:xfrm>
          <a:prstGeom prst="rect">
            <a:avLst/>
          </a:prstGeom>
          <a:noFill/>
        </p:spPr>
      </p:pic>
      <p:sp>
        <p:nvSpPr>
          <p:cNvPr id="8" name="텍스트 상자 7"/>
          <p:cNvSpPr txBox="1">
            <a:spLocks/>
          </p:cNvSpPr>
          <p:nvPr/>
        </p:nvSpPr>
        <p:spPr>
          <a:xfrm>
            <a:off x="5695315" y="1844040"/>
            <a:ext cx="3101340" cy="101536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000" spc="-100">
                <a:solidFill>
                  <a:schemeClr val="tx1"/>
                </a:solidFill>
                <a:latin typeface="EBS주시경 Bold" charset="0"/>
                <a:ea typeface="EBS주시경 Bold" charset="0"/>
              </a:rPr>
              <a:t>2.28일 일요 등교를 거부하고 나와 독재에 규탄하는 시위를 벌임</a:t>
            </a:r>
            <a:endParaRPr lang="ko-KR" altLang="en-US" sz="2000">
              <a:latin typeface="맑은 고딕" charset="0"/>
              <a:ea typeface="맑은 고딕" charset="0"/>
            </a:endParaRPr>
          </a:p>
        </p:txBody>
      </p:sp>
      <p:pic>
        <p:nvPicPr>
          <p:cNvPr id="9" name="그림 8"/>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960000">
            <a:off x="5582285" y="3618230"/>
            <a:ext cx="2978150" cy="213169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2.28 대구 민주화 운동, </a:t>
            </a:r>
            <a:r>
              <a:rPr sz="2500" spc="-100">
                <a:solidFill>
                  <a:schemeClr val="tx1"/>
                </a:solidFill>
                <a:latin typeface="EBS주시경 Bold" charset="0"/>
                <a:ea typeface="EBS주시경 Bold" charset="0"/>
              </a:rPr>
              <a:t>결과</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726565"/>
            <a:ext cx="2924810" cy="554990"/>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endParaRPr lang="ko-KR" altLang="en-US" sz="3000" b="0" i="0" u="sng">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744220" y="2650490"/>
            <a:ext cx="3824605" cy="2670175"/>
          </a:xfrm>
          <a:prstGeom prst="rect">
            <a:avLst/>
          </a:prstGeom>
          <a:noFill/>
        </p:spPr>
      </p:pic>
      <p:sp>
        <p:nvSpPr>
          <p:cNvPr id="8" name="텍스트 상자 7"/>
          <p:cNvSpPr txBox="1">
            <a:spLocks/>
          </p:cNvSpPr>
          <p:nvPr/>
        </p:nvSpPr>
        <p:spPr>
          <a:xfrm>
            <a:off x="739775" y="1843405"/>
            <a:ext cx="7704455" cy="75501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3.15 부정선거의 원인으로 결국 이승만, 이기붕 당선됨</a:t>
            </a:r>
            <a:endParaRPr lang="ko-KR" altLang="en-US" sz="250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1800">
              <a:latin typeface="맑은 고딕" charset="0"/>
              <a:ea typeface="맑은 고딕" charset="0"/>
            </a:endParaRPr>
          </a:p>
        </p:txBody>
      </p:sp>
      <p:sp>
        <p:nvSpPr>
          <p:cNvPr id="9" name="텍스트 상자 8"/>
          <p:cNvSpPr txBox="1">
            <a:spLocks/>
          </p:cNvSpPr>
          <p:nvPr/>
        </p:nvSpPr>
        <p:spPr>
          <a:xfrm>
            <a:off x="739775" y="5367020"/>
            <a:ext cx="3512185" cy="370205"/>
          </a:xfrm>
          <a:prstGeom prst="rect">
            <a:avLst/>
          </a:prstGeom>
          <a:noFill/>
          <a:ln w="0">
            <a:noFill/>
            <a:prstDash/>
          </a:ln>
        </p:spPr>
        <p:txBody>
          <a:bodyPr vert="horz" wrap="square" lIns="89535" tIns="46355" rIns="89535" bIns="46355" anchor="t">
            <a:spAutoFit/>
          </a:bodyPr>
          <a:lstStyle/>
          <a:p>
            <a:pPr marL="0" indent="0" algn="ctr" defTabSz="914400" eaLnBrk="1" latinLnBrk="1" hangingPunct="1">
              <a:lnSpc>
                <a:spcPct val="100000"/>
              </a:lnSpc>
              <a:spcBef>
                <a:spcPts val="0"/>
              </a:spcBef>
              <a:spcAft>
                <a:spcPts val="0"/>
              </a:spcAft>
              <a:buFontTx/>
              <a:buNone/>
            </a:pPr>
            <a:r>
              <a:rPr sz="1800">
                <a:latin typeface="맑은 고딕" charset="0"/>
                <a:ea typeface="맑은 고딕" charset="0"/>
              </a:rPr>
              <a:t>&lt;당시 이승만 대통령 당선 모습&gt; </a:t>
            </a:r>
            <a:endParaRPr lang="ko-KR" altLang="en-US" sz="1800">
              <a:latin typeface="맑은 고딕" charset="0"/>
              <a:ea typeface="맑은 고딕" charset="0"/>
            </a:endParaRPr>
          </a:p>
        </p:txBody>
      </p:sp>
      <p:pic>
        <p:nvPicPr>
          <p:cNvPr id="10" name="그림 9"/>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20700000">
            <a:off x="4455160" y="2733675"/>
            <a:ext cx="3730625" cy="2481580"/>
          </a:xfrm>
          <a:prstGeom prst="rect">
            <a:avLst/>
          </a:prstGeom>
          <a:noFill/>
        </p:spPr>
      </p:pic>
      <p:sp>
        <p:nvSpPr>
          <p:cNvPr id="11" name="텍스트 상자 10"/>
          <p:cNvSpPr txBox="1">
            <a:spLocks/>
          </p:cNvSpPr>
          <p:nvPr/>
        </p:nvSpPr>
        <p:spPr>
          <a:xfrm>
            <a:off x="5767070" y="5180330"/>
            <a:ext cx="3487420" cy="370205"/>
          </a:xfrm>
          <a:prstGeom prst="rect">
            <a:avLst/>
          </a:prstGeom>
          <a:noFill/>
          <a:ln w="0">
            <a:noFill/>
            <a:prstDash/>
          </a:ln>
        </p:spPr>
        <p:txBody>
          <a:bodyPr vert="horz" wrap="square" lIns="89535" tIns="46355" rIns="89535" bIns="46355" anchor="t">
            <a:spAutoFit/>
          </a:bodyPr>
          <a:lstStyle/>
          <a:p>
            <a:pPr marL="0" indent="0" algn="ctr" defTabSz="914400" eaLnBrk="1" latinLnBrk="1" hangingPunct="1">
              <a:lnSpc>
                <a:spcPct val="100000"/>
              </a:lnSpc>
              <a:spcBef>
                <a:spcPts val="0"/>
              </a:spcBef>
              <a:spcAft>
                <a:spcPts val="0"/>
              </a:spcAft>
              <a:buFontTx/>
              <a:buNone/>
            </a:pPr>
            <a:r>
              <a:rPr sz="1800">
                <a:latin typeface="맑은 고딕" charset="0"/>
                <a:ea typeface="맑은 고딕" charset="0"/>
              </a:rPr>
              <a:t>&lt;부정선거에 대한 시위&gt; </a:t>
            </a:r>
            <a:endParaRPr lang="ko-KR" altLang="en-US" sz="1800">
              <a:latin typeface="맑은 고딕" charset="0"/>
              <a:ea typeface="맑은 고딕"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2.28 대구 민주화 운동, </a:t>
            </a:r>
            <a:r>
              <a:rPr sz="2500" spc="-100">
                <a:solidFill>
                  <a:schemeClr val="tx1"/>
                </a:solidFill>
                <a:latin typeface="EBS주시경 Bold" charset="0"/>
                <a:ea typeface="EBS주시경 Bold" charset="0"/>
              </a:rPr>
              <a:t>의의</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726565"/>
            <a:ext cx="2924810" cy="554990"/>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endParaRPr lang="ko-KR" altLang="en-US" sz="3000" b="0" i="0" u="sng">
              <a:latin typeface="맑은 고딕" charset="0"/>
              <a:ea typeface="맑은 고딕" charset="0"/>
            </a:endParaRPr>
          </a:p>
        </p:txBody>
      </p:sp>
      <p:sp>
        <p:nvSpPr>
          <p:cNvPr id="8" name="텍스트 상자 7"/>
          <p:cNvSpPr txBox="1">
            <a:spLocks/>
          </p:cNvSpPr>
          <p:nvPr/>
        </p:nvSpPr>
        <p:spPr>
          <a:xfrm>
            <a:off x="739775" y="1737360"/>
            <a:ext cx="7457440" cy="190944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-자발적이고 조직적으로 민주적 의사표시를 하기 위해 벌어진 학생 운동 </a:t>
            </a:r>
            <a:endParaRPr lang="ko-KR" altLang="en-US" sz="250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250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-언론들의 적극적인 보도 </a:t>
            </a:r>
            <a:endParaRPr lang="ko-KR" altLang="en-US" sz="1800">
              <a:solidFill>
                <a:srgbClr val="000000"/>
              </a:solidFill>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800">
              <a:latin typeface="맑은 고딕" charset="0"/>
              <a:ea typeface="맑은 고딕" charset="0"/>
            </a:endParaRPr>
          </a:p>
        </p:txBody>
      </p:sp>
      <p:sp>
        <p:nvSpPr>
          <p:cNvPr id="9" name="텍스트 상자 8"/>
          <p:cNvSpPr txBox="1">
            <a:spLocks/>
          </p:cNvSpPr>
          <p:nvPr/>
        </p:nvSpPr>
        <p:spPr>
          <a:xfrm>
            <a:off x="821690" y="2595880"/>
            <a:ext cx="3512185" cy="370205"/>
          </a:xfrm>
          <a:prstGeom prst="rect">
            <a:avLst/>
          </a:prstGeom>
          <a:noFill/>
          <a:ln w="0">
            <a:noFill/>
            <a:prstDash/>
          </a:ln>
        </p:spPr>
        <p:txBody>
          <a:bodyPr vert="horz" wrap="square" lIns="89535" tIns="46355" rIns="89535" bIns="46355" anchor="t">
            <a:spAutoFit/>
          </a:bodyPr>
          <a:lstStyle/>
          <a:p>
            <a:pPr marL="0" indent="0" algn="ctr" defTabSz="914400" eaLnBrk="1" latinLnBrk="1" hangingPunct="1">
              <a:lnSpc>
                <a:spcPct val="100000"/>
              </a:lnSpc>
              <a:spcBef>
                <a:spcPts val="0"/>
              </a:spcBef>
              <a:spcAft>
                <a:spcPts val="0"/>
              </a:spcAft>
              <a:buFontTx/>
              <a:buNone/>
            </a:pPr>
            <a:r>
              <a:rPr sz="1800">
                <a:latin typeface="맑은 고딕" charset="0"/>
                <a:ea typeface="맑은 고딕" charset="0"/>
              </a:rPr>
              <a:t> </a:t>
            </a:r>
            <a:endParaRPr lang="ko-KR" altLang="en-US" sz="1800">
              <a:latin typeface="맑은 고딕" charset="0"/>
              <a:ea typeface="맑은 고딕" charset="0"/>
            </a:endParaRPr>
          </a:p>
        </p:txBody>
      </p:sp>
      <p:pic>
        <p:nvPicPr>
          <p:cNvPr id="10" name="그림 9"/>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4614545" y="2689225"/>
            <a:ext cx="3277235" cy="37115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C:/Users/user/AppData/Roaming/PolarisOffice/ETemp/32412_13024112/image2.jpeg"/>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pic>
        <p:nvPicPr>
          <p:cNvPr id="15" name="그림 14" descr="C:/Users/user/AppData/Roaming/PolarisOffice/ETemp/32412_13024112/fImage4128323016758.png"/>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1424305" y="3027045"/>
            <a:ext cx="6174105" cy="2903855"/>
          </a:xfrm>
          <a:prstGeom prst="rect">
            <a:avLst/>
          </a:prstGeom>
          <a:noFill/>
          <a:ln w="0">
            <a:noFill/>
            <a:prstDash/>
          </a:ln>
          <a:effectLst>
            <a:outerShdw blurRad="50800" dist="38100" dir="2700000" algn="tl" rotWithShape="0">
              <a:srgbClr val="000000">
                <a:alpha val="40000"/>
              </a:srgbClr>
            </a:outerShdw>
          </a:effectLst>
        </p:spPr>
      </p:pic>
      <p:sp>
        <p:nvSpPr>
          <p:cNvPr id="16" name="TextBox 15"/>
          <p:cNvSpPr txBox="1">
            <a:spLocks/>
          </p:cNvSpPr>
          <p:nvPr/>
        </p:nvSpPr>
        <p:spPr>
          <a:xfrm>
            <a:off x="791210" y="2251710"/>
            <a:ext cx="7840980" cy="113792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맑은 고딕" charset="0"/>
                <a:ea typeface="Arial" charset="0"/>
                <a:cs typeface="+mn-cs"/>
              </a:rPr>
              <a:t>1960년 4월 19일 학생과 시민이 중심 세력이 되어 일으킨 반독재 민주주의 운동을 기념하는 법정기념일</a:t>
            </a:r>
            <a:endParaRPr lang="ko-KR" altLang="en-US" sz="18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endParaRPr lang="ko-KR" altLang="en-US" sz="1200">
              <a:latin typeface="나눔바른고딕 Light" charset="0"/>
              <a:ea typeface="나눔바른고딕 Light" charset="0"/>
            </a:endParaRPr>
          </a:p>
          <a:p>
            <a:pPr marL="0" indent="0" algn="l" defTabSz="914400" eaLnBrk="1" latinLnBrk="1" hangingPunct="1">
              <a:lnSpc>
                <a:spcPct val="100000"/>
              </a:lnSpc>
              <a:spcBef>
                <a:spcPts val="0"/>
              </a:spcBef>
              <a:spcAft>
                <a:spcPts val="0"/>
              </a:spcAft>
              <a:buFontTx/>
              <a:buNone/>
            </a:pPr>
            <a:endParaRPr lang="ko-KR" altLang="en-US" sz="2000">
              <a:latin typeface="나눔바른고딕 Light" charset="0"/>
              <a:ea typeface="나눔바른고딕 Light" charset="0"/>
            </a:endParaRPr>
          </a:p>
        </p:txBody>
      </p:sp>
      <p:grpSp>
        <p:nvGrpSpPr>
          <p:cNvPr id="21" name="그룹 20"/>
          <p:cNvGrpSpPr/>
          <p:nvPr/>
        </p:nvGrpSpPr>
        <p:grpSpPr>
          <a:xfrm>
            <a:off x="755650" y="826135"/>
            <a:ext cx="6482080" cy="1092200"/>
            <a:chOff x="755650" y="826135"/>
            <a:chExt cx="6482080" cy="1092200"/>
          </a:xfrm>
        </p:grpSpPr>
        <p:sp>
          <p:nvSpPr>
            <p:cNvPr id="7" name="TextBox 6"/>
            <p:cNvSpPr txBox="1">
              <a:spLocks/>
            </p:cNvSpPr>
            <p:nvPr/>
          </p:nvSpPr>
          <p:spPr>
            <a:xfrm>
              <a:off x="755650" y="826135"/>
              <a:ext cx="6482080" cy="95313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400">
                  <a:latin typeface="EBS주시경 Bold" charset="0"/>
                  <a:ea typeface="EBS주시경 Bold" charset="0"/>
                </a:rPr>
                <a:t>첫째</a:t>
              </a:r>
            </a:p>
            <a:p>
              <a:pPr marL="0" indent="0" algn="l" defTabSz="914400" eaLnBrk="1" latinLnBrk="1" hangingPunct="1">
                <a:lnSpc>
                  <a:spcPct val="100000"/>
                </a:lnSpc>
                <a:spcBef>
                  <a:spcPts val="0"/>
                </a:spcBef>
                <a:spcAft>
                  <a:spcPts val="0"/>
                </a:spcAft>
                <a:buFontTx/>
                <a:buNone/>
              </a:pPr>
              <a:r>
                <a:rPr lang="en-US" altLang="ko-KR" sz="3200" spc="-100">
                  <a:latin typeface="EBS주시경 Bold" charset="0"/>
                  <a:ea typeface="EBS주시경 Bold" charset="0"/>
                </a:rPr>
                <a:t>1960년 , </a:t>
              </a:r>
              <a:r>
                <a:rPr lang="ko-KR" altLang="en-US" sz="3200" spc="-100">
                  <a:solidFill>
                    <a:srgbClr val="8A0000"/>
                  </a:solidFill>
                  <a:latin typeface="EBS주시경 Bold" charset="0"/>
                  <a:ea typeface="EBS주시경 Bold" charset="0"/>
                </a:rPr>
                <a:t>4.19 혁명 </a:t>
              </a:r>
              <a:endParaRPr lang="ko-KR" altLang="en-US" sz="3200">
                <a:solidFill>
                  <a:srgbClr val="8A0000"/>
                </a:solidFill>
                <a:latin typeface="EBS주시경 Bold" charset="0"/>
                <a:ea typeface="EBS주시경 Bold" charset="0"/>
              </a:endParaRPr>
            </a:p>
          </p:txBody>
        </p:sp>
        <p:cxnSp>
          <p:nvCxnSpPr>
            <p:cNvPr id="18" name="직선 연결선 17"/>
            <p:cNvCxnSpPr/>
            <p:nvPr/>
          </p:nvCxnSpPr>
          <p:spPr>
            <a:xfrm>
              <a:off x="899795" y="1917065"/>
              <a:ext cx="1297305" cy="1270"/>
            </a:xfrm>
            <a:prstGeom prst="line">
              <a:avLst/>
            </a:prstGeom>
            <a:ln w="28575"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배경</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74700" y="1796415"/>
            <a:ext cx="7599045" cy="86296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이승만 정권의 장기 집권과 3.15 부정선거 등 부정부패에 대한 반기와 불만 폭발</a:t>
            </a:r>
            <a:endParaRPr lang="ko-KR" altLang="en-US" sz="1800">
              <a:latin typeface="맑은 고딕" charset="0"/>
              <a:ea typeface="맑은 고딕" charset="0"/>
            </a:endParaRPr>
          </a:p>
        </p:txBody>
      </p:sp>
      <p:sp>
        <p:nvSpPr>
          <p:cNvPr id="6" name="텍스트 상자 5"/>
          <p:cNvSpPr txBox="1">
            <a:spLocks/>
          </p:cNvSpPr>
          <p:nvPr/>
        </p:nvSpPr>
        <p:spPr>
          <a:xfrm>
            <a:off x="2286000" y="2286000"/>
            <a:ext cx="4572635" cy="277495"/>
          </a:xfrm>
          <a:prstGeom prst="rect">
            <a:avLst/>
          </a:prstGeom>
          <a:noFill/>
        </p:spPr>
        <p:txBody>
          <a:bodyPr vert="horz" wrap="square" lIns="0" tIns="0" rIns="0" bIns="0" anchor="t">
            <a:noAutofit/>
          </a:bodyPr>
          <a:lstStyle/>
          <a:p>
            <a:pPr marL="0" indent="0" algn="l" defTabSz="914400" eaLnBrk="1" latinLnBrk="1" hangingPunct="1">
              <a:lnSpc>
                <a:spcPct val="100000"/>
              </a:lnSpc>
              <a:spcBef>
                <a:spcPts val="0"/>
              </a:spcBef>
              <a:spcAft>
                <a:spcPts val="0"/>
              </a:spcAft>
              <a:buFontTx/>
              <a:buNone/>
            </a:pPr>
            <a:endParaRPr lang="ko-KR" altLang="en-US" sz="18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949450" y="2651125"/>
            <a:ext cx="5249545" cy="3373755"/>
          </a:xfrm>
          <a:prstGeom prst="rect">
            <a:avLst/>
          </a:prstGeom>
          <a:noFill/>
        </p:spPr>
      </p:pic>
    </p:spTree>
    <p:extLst>
      <p:ext uri="{BB962C8B-B14F-4D97-AF65-F5344CB8AC3E}">
        <p14:creationId xmlns:p14="http://schemas.microsoft.com/office/powerpoint/2010/main" val="297253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전개 과정 -4월 11일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680720" y="1772920"/>
            <a:ext cx="7599045" cy="86296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당시 김주열군이 눈에 최류탄이 박혀 사망한 일이 발생함-&gt; 시민과 학생들의 분노</a:t>
            </a:r>
            <a:endParaRPr lang="ko-KR" altLang="en-US" sz="18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5425440" y="2289810"/>
            <a:ext cx="2737485" cy="3594100"/>
          </a:xfrm>
          <a:prstGeom prst="rect">
            <a:avLst/>
          </a:prstGeom>
          <a:noFill/>
        </p:spPr>
      </p:pic>
      <p:pic>
        <p:nvPicPr>
          <p:cNvPr id="8" name="그림 7"/>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770890" y="2706370"/>
            <a:ext cx="4396740" cy="317754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27384"/>
            <a:ext cx="9145270" cy="685927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4월 18일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74700" y="1796415"/>
            <a:ext cx="2701925" cy="124777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dirty="0" err="1">
                <a:solidFill>
                  <a:schemeClr val="tx1"/>
                </a:solidFill>
                <a:latin typeface="EBS주시경 Bold" charset="0"/>
                <a:ea typeface="EBS주시경 Bold" charset="0"/>
              </a:rPr>
              <a:t>고려대</a:t>
            </a:r>
            <a:r>
              <a:rPr sz="2500" spc="-100" dirty="0">
                <a:solidFill>
                  <a:schemeClr val="tx1"/>
                </a:solidFill>
                <a:latin typeface="EBS주시경 Bold" charset="0"/>
                <a:ea typeface="EBS주시경 Bold" charset="0"/>
              </a:rPr>
              <a:t> </a:t>
            </a:r>
            <a:r>
              <a:rPr sz="2500" spc="-100" dirty="0" err="1">
                <a:solidFill>
                  <a:schemeClr val="tx1"/>
                </a:solidFill>
                <a:latin typeface="EBS주시경 Bold" charset="0"/>
                <a:ea typeface="EBS주시경 Bold" charset="0"/>
              </a:rPr>
              <a:t>학생들</a:t>
            </a:r>
            <a:r>
              <a:rPr sz="2500" spc="-100" dirty="0">
                <a:solidFill>
                  <a:schemeClr val="tx1"/>
                </a:solidFill>
                <a:latin typeface="EBS주시경 Bold" charset="0"/>
                <a:ea typeface="EBS주시경 Bold" charset="0"/>
              </a:rPr>
              <a:t> 약 3000명이 </a:t>
            </a:r>
            <a:r>
              <a:rPr sz="2500" spc="-100" dirty="0" err="1">
                <a:solidFill>
                  <a:schemeClr val="tx1"/>
                </a:solidFill>
                <a:latin typeface="EBS주시경 Bold" charset="0"/>
                <a:ea typeface="EBS주시경 Bold" charset="0"/>
              </a:rPr>
              <a:t>시위를</a:t>
            </a:r>
            <a:r>
              <a:rPr sz="2500" spc="-100" dirty="0">
                <a:solidFill>
                  <a:schemeClr val="tx1"/>
                </a:solidFill>
                <a:latin typeface="EBS주시경 Bold" charset="0"/>
                <a:ea typeface="EBS주시경 Bold" charset="0"/>
              </a:rPr>
              <a:t> </a:t>
            </a:r>
            <a:r>
              <a:rPr sz="2500" spc="-100" dirty="0" err="1">
                <a:solidFill>
                  <a:schemeClr val="tx1"/>
                </a:solidFill>
                <a:latin typeface="EBS주시경 Bold" charset="0"/>
                <a:ea typeface="EBS주시경 Bold" charset="0"/>
              </a:rPr>
              <a:t>하기</a:t>
            </a:r>
            <a:r>
              <a:rPr sz="2500" spc="-100" dirty="0">
                <a:solidFill>
                  <a:schemeClr val="tx1"/>
                </a:solidFill>
                <a:latin typeface="EBS주시경 Bold" charset="0"/>
                <a:ea typeface="EBS주시경 Bold" charset="0"/>
              </a:rPr>
              <a:t> </a:t>
            </a:r>
            <a:r>
              <a:rPr sz="2500" spc="-100" dirty="0" err="1">
                <a:solidFill>
                  <a:schemeClr val="tx1"/>
                </a:solidFill>
                <a:latin typeface="EBS주시경 Bold" charset="0"/>
                <a:ea typeface="EBS주시경 Bold" charset="0"/>
              </a:rPr>
              <a:t>시작</a:t>
            </a:r>
            <a:endParaRPr lang="ko-KR" altLang="en-US" sz="2500" dirty="0">
              <a:solidFill>
                <a:schemeClr val="tx1"/>
              </a:solidFill>
              <a:latin typeface="EBS주시경 Bold" charset="0"/>
              <a:ea typeface="EBS주시경 Bold" charset="0"/>
            </a:endParaRPr>
          </a:p>
        </p:txBody>
      </p:sp>
      <p:pic>
        <p:nvPicPr>
          <p:cNvPr id="6" name="그림 5">
            <a:extLst>
              <a:ext uri="{FF2B5EF4-FFF2-40B4-BE49-F238E27FC236}">
                <a16:creationId xmlns:a16="http://schemas.microsoft.com/office/drawing/2014/main" id="{4322A1DE-F75A-40D4-86C9-BCE3E8B87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453" y="1815403"/>
            <a:ext cx="5135285" cy="38557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C:/Users/user/AppData/Roaming/PolarisOffice/ETemp/32412_13024112/image1.jpg"/>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11" name="TextBox 10"/>
          <p:cNvSpPr txBox="1">
            <a:spLocks/>
          </p:cNvSpPr>
          <p:nvPr/>
        </p:nvSpPr>
        <p:spPr>
          <a:xfrm>
            <a:off x="1113790" y="852170"/>
            <a:ext cx="7058025" cy="553720"/>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endParaRPr lang="ko-KR" altLang="en-US" sz="3000">
              <a:latin typeface="EBS주시경 Light" charset="0"/>
              <a:ea typeface="EBS주시경 Light" charset="0"/>
            </a:endParaRPr>
          </a:p>
        </p:txBody>
      </p:sp>
      <p:pic>
        <p:nvPicPr>
          <p:cNvPr id="13" name="KakaoTalk_Video_20191003_0250_07_624 한국사 자료영상" descr="C:/Users/user/AppData/Roaming/PolarisOffice/ETemp/32412_13024112/fImage1167587646758.p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cstate="print">
            <a:extLst>
              <a:ext uri="{28A0092B-C50C-407E-A947-70E740481C1C}">
                <a14:useLocalDpi xmlns:a14="http://schemas.microsoft.com/office/drawing/2010/main" val="0"/>
              </a:ext>
            </a:extLst>
          </a:blip>
          <a:stretch>
            <a:fillRect/>
          </a:stretch>
        </p:blipFill>
        <p:spPr>
          <a:xfrm>
            <a:off x="763905" y="1432560"/>
            <a:ext cx="7762875" cy="4380865"/>
          </a:xfrm>
          <a:prstGeom prst="rect">
            <a:avLst/>
          </a:prstGeom>
          <a:noFill/>
        </p:spPr>
      </p:pic>
    </p:spTree>
    <p:extLst>
      <p:ext uri="{BB962C8B-B14F-4D97-AF65-F5344CB8AC3E}">
        <p14:creationId xmlns:p14="http://schemas.microsoft.com/office/powerpoint/2010/main" val="2876904528"/>
      </p:ext>
    </p:extLst>
  </p:cSld>
  <p:clrMapOvr>
    <a:masterClrMapping/>
  </p:clrMapOvr>
  <p:timing>
    <p:tnLst>
      <p:par>
        <p:cTn id="1" dur="indefinite" restart="never" nodeType="tmRoot">
          <p:childTnLst>
            <p:video>
              <p:cMediaNode vol="80000">
                <p:cTn id="2">
                  <p:stCondLst>
                    <p:cond delay="0"/>
                  </p:stCondLst>
                </p:cTn>
                <p:tgtEl>
                  <p:spTgt spid="1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4월 19일 당일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598805" y="1890395"/>
            <a:ext cx="2690495" cy="201739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학생 시위에서 전국적으로 확산, 경무대 앞에서 집결, 시위대와 시민들 동참 </a:t>
            </a:r>
            <a:endParaRPr lang="ko-KR" altLang="en-US" sz="25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194050" y="1891030"/>
            <a:ext cx="5363210" cy="406336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4월 25일 </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598805" y="1749425"/>
            <a:ext cx="4229100" cy="86296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2500" spc="-100">
                <a:solidFill>
                  <a:schemeClr val="tx1"/>
                </a:solidFill>
                <a:latin typeface="EBS주시경 Bold" charset="0"/>
                <a:ea typeface="EBS주시경 Bold" charset="0"/>
              </a:rPr>
              <a:t>각 대학의 교수단이 시국선언을 함. </a:t>
            </a:r>
            <a:endParaRPr lang="ko-KR" altLang="en-US" sz="2500">
              <a:solidFill>
                <a:schemeClr val="tx1"/>
              </a:solidFill>
              <a:latin typeface="EBS주시경 Bold" charset="0"/>
              <a:ea typeface="EBS주시경 Bold"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668655" y="3194685"/>
            <a:ext cx="3895725" cy="2560320"/>
          </a:xfrm>
          <a:prstGeom prst="rect">
            <a:avLst/>
          </a:prstGeom>
          <a:noFill/>
        </p:spPr>
      </p:pic>
      <p:pic>
        <p:nvPicPr>
          <p:cNvPr id="8" name="그림 7"/>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4932680" y="1444625"/>
            <a:ext cx="3323590" cy="431863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4.19 혁명 , </a:t>
            </a:r>
            <a:r>
              <a:rPr sz="2500" spc="-100">
                <a:solidFill>
                  <a:schemeClr val="tx1"/>
                </a:solidFill>
                <a:latin typeface="EBS주시경 Bold" charset="0"/>
                <a:ea typeface="EBS주시경 Bold" charset="0"/>
              </a:rPr>
              <a:t>4월 26일 이승만 대통령이 하야하다.</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598805" y="1890395"/>
            <a:ext cx="2678430" cy="3829050"/>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100" b="0">
                <a:latin typeface="맑은 고딕" charset="0"/>
                <a:ea typeface="Arial" charset="0"/>
                <a:cs typeface="+mn-cs"/>
              </a:rPr>
              <a:t>국회에 제출한 이승만 대통령의 사임서 내용</a:t>
            </a:r>
            <a:endParaRPr lang="ko-KR" altLang="en-US" sz="2100" b="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endParaRPr lang="ko-KR" altLang="en-US" sz="2000" b="1">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r>
              <a:rPr sz="2000">
                <a:latin typeface="맑은 고딕" charset="0"/>
                <a:ea typeface="Arial" charset="0"/>
                <a:cs typeface="+mn-cs"/>
              </a:rPr>
              <a:t>"나 리승만은 국회의 결의를 존중하여 대통령의 직을 사임하고 물러앉아 국민의 한 사람으로서 나의 여생을 국가와 민족을 위하여 바치고자 하는 바이다."</a:t>
            </a:r>
            <a:endParaRPr lang="ko-KR" altLang="en-US" sz="20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301365" y="1946910"/>
            <a:ext cx="5036820" cy="377253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5000" contrast="3000"/>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a:ln w="0">
            <a:noFill/>
            <a:prstDash/>
          </a:ln>
        </p:spPr>
      </p:pic>
      <p:pic>
        <p:nvPicPr>
          <p:cNvPr id="9" name="그림 8"/>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305435" y="4638040"/>
            <a:ext cx="4615815" cy="1962150"/>
          </a:xfrm>
          <a:prstGeom prst="rect">
            <a:avLst/>
          </a:prstGeom>
          <a:noFill/>
        </p:spPr>
      </p:pic>
      <p:sp>
        <p:nvSpPr>
          <p:cNvPr id="7" name="TextBox 6"/>
          <p:cNvSpPr txBox="1">
            <a:spLocks/>
          </p:cNvSpPr>
          <p:nvPr/>
        </p:nvSpPr>
        <p:spPr>
          <a:xfrm>
            <a:off x="728345" y="769620"/>
            <a:ext cx="7513320" cy="433514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sz="3000">
                <a:latin typeface="문체부 궁체 흘림체" charset="0"/>
                <a:ea typeface="문체부 궁체 흘림체" charset="0"/>
              </a:rPr>
              <a:t>“</a:t>
            </a:r>
            <a:r>
              <a:rPr sz="2000">
                <a:solidFill>
                  <a:srgbClr val="000000"/>
                </a:solidFill>
                <a:latin typeface="문체부 궁체 흘림체" charset="0"/>
                <a:ea typeface="문체부 궁체 흘림체" charset="0"/>
              </a:rPr>
              <a:t>상아의 진리탑을 박차고 거리에 나선 우리는 질풍과 같은 력사의 조류에 자신을 참여시킴으로써 이성과 진리, 그리고 자유의 대학정신을 현실의 참담한 박토에 뿌리려하는 바이다. 오늘의 우리는 자신들의 지성과 양심의 엄숙한 명령으로하여 사악과 잔학의 현상을 규탄, 광정하려는 주체적 판단과 사명감의 발로임을 떳떳이 선명하는 바이다. [중략] 양심은 부끄럽지 않다. 외롭지도 않다. 영원한 민주주의 사수파는 영광스럽기만 하다. 보라! 현실의 뒷골목에서 용기 없는 자학을 되씹는 자까지 우리의 대열을 따른다. 나가자! 자유의 비밀은 용기일 뿐이다. 우리의 대열은 이성과 양심과 평화, 그리고 자유에의 열렬한 사랑의 대열이다. 모든 법은 우리를 보장한다.</a:t>
            </a:r>
            <a:r>
              <a:rPr sz="3000">
                <a:latin typeface="문체부 궁체 흘림체" charset="0"/>
                <a:ea typeface="문체부 궁체 흘림체" charset="0"/>
              </a:rPr>
              <a:t>”</a:t>
            </a:r>
            <a:endParaRPr lang="ko-KR" altLang="en-US" sz="3000">
              <a:latin typeface="문체부 궁체 흘림체" charset="0"/>
              <a:ea typeface="문체부 궁체 흘림체" charset="0"/>
            </a:endParaRPr>
          </a:p>
          <a:p>
            <a:pPr marL="0" indent="0" algn="ctr" defTabSz="914400" eaLnBrk="1" latinLnBrk="1" hangingPunct="1">
              <a:lnSpc>
                <a:spcPct val="100000"/>
              </a:lnSpc>
              <a:spcBef>
                <a:spcPts val="0"/>
              </a:spcBef>
              <a:spcAft>
                <a:spcPts val="0"/>
              </a:spcAft>
              <a:buFontTx/>
              <a:buNone/>
            </a:pPr>
            <a:endParaRPr lang="ko-KR" altLang="en-US" sz="1800">
              <a:latin typeface="EBS주시경 Light" charset="0"/>
              <a:ea typeface="EBS주시경 Light" charset="0"/>
            </a:endParaRPr>
          </a:p>
          <a:p>
            <a:pPr marL="0" indent="0" algn="r" defTabSz="914400" eaLnBrk="1" latinLnBrk="1" hangingPunct="1">
              <a:lnSpc>
                <a:spcPct val="100000"/>
              </a:lnSpc>
              <a:spcBef>
                <a:spcPts val="0"/>
              </a:spcBef>
              <a:spcAft>
                <a:spcPts val="0"/>
              </a:spcAft>
              <a:buFontTx/>
              <a:buNone/>
            </a:pPr>
            <a:r>
              <a:rPr sz="1800" b="1">
                <a:latin typeface="EBS주시경 Light" charset="0"/>
                <a:ea typeface="EBS주시경 Light" charset="0"/>
              </a:rPr>
              <a:t>- 서울대 문리대 학생회 성명 -</a:t>
            </a:r>
            <a:endParaRPr lang="ko-KR" altLang="en-US" sz="1800" b="1">
              <a:latin typeface="EBS주시경 Light" charset="0"/>
              <a:ea typeface="EBS주시경 Light" charset="0"/>
            </a:endParaRPr>
          </a:p>
        </p:txBody>
      </p:sp>
    </p:spTree>
    <p:extLst>
      <p:ext uri="{BB962C8B-B14F-4D97-AF65-F5344CB8AC3E}">
        <p14:creationId xmlns:p14="http://schemas.microsoft.com/office/powerpoint/2010/main" val="123732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635"/>
            <a:ext cx="9144635" cy="6858635"/>
          </a:xfrm>
          <a:prstGeom prst="rect">
            <a:avLst/>
          </a:prstGeom>
          <a:noFill/>
        </p:spPr>
      </p:pic>
      <p:pic>
        <p:nvPicPr>
          <p:cNvPr id="15" name="그림 14"/>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150235" y="2336800"/>
            <a:ext cx="5551805" cy="2966085"/>
          </a:xfrm>
          <a:prstGeom prst="rect">
            <a:avLst/>
          </a:prstGeom>
          <a:noFill/>
          <a:ln w="0">
            <a:noFill/>
            <a:prstDash/>
          </a:ln>
          <a:effectLst>
            <a:outerShdw blurRad="50800" dist="38100" dir="2700000" algn="tl" rotWithShape="0">
              <a:srgbClr val="000000">
                <a:alpha val="40000"/>
              </a:srgbClr>
            </a:outerShdw>
          </a:effectLst>
        </p:spPr>
      </p:pic>
      <p:sp>
        <p:nvSpPr>
          <p:cNvPr id="16" name="TextBox 15"/>
          <p:cNvSpPr txBox="1">
            <a:spLocks/>
          </p:cNvSpPr>
          <p:nvPr/>
        </p:nvSpPr>
        <p:spPr>
          <a:xfrm>
            <a:off x="791210" y="2251710"/>
            <a:ext cx="2251075" cy="252222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dirty="0">
                <a:latin typeface="맑은 고딕" charset="0"/>
                <a:ea typeface="Arial" charset="0"/>
                <a:cs typeface="+mn-cs"/>
              </a:rPr>
              <a:t>1979년 12·12사태로 </a:t>
            </a:r>
            <a:r>
              <a:rPr sz="1800" dirty="0" err="1">
                <a:latin typeface="맑은 고딕" charset="0"/>
                <a:ea typeface="Arial" charset="0"/>
                <a:cs typeface="+mn-cs"/>
              </a:rPr>
              <a:t>정권을</a:t>
            </a:r>
            <a:r>
              <a:rPr sz="1800" dirty="0">
                <a:latin typeface="맑은 고딕" charset="0"/>
                <a:ea typeface="Arial" charset="0"/>
                <a:cs typeface="+mn-cs"/>
              </a:rPr>
              <a:t> </a:t>
            </a:r>
            <a:r>
              <a:rPr sz="1800" dirty="0" err="1">
                <a:latin typeface="맑은 고딕" charset="0"/>
                <a:ea typeface="Arial" charset="0"/>
                <a:cs typeface="+mn-cs"/>
              </a:rPr>
              <a:t>잡은</a:t>
            </a:r>
            <a:r>
              <a:rPr sz="1800" dirty="0">
                <a:latin typeface="맑은 고딕" charset="0"/>
                <a:ea typeface="Arial" charset="0"/>
                <a:cs typeface="+mn-cs"/>
              </a:rPr>
              <a:t> </a:t>
            </a:r>
            <a:r>
              <a:rPr sz="1800" dirty="0" err="1">
                <a:latin typeface="맑은 고딕" charset="0"/>
                <a:ea typeface="Arial" charset="0"/>
                <a:cs typeface="+mn-cs"/>
              </a:rPr>
              <a:t>전두환</a:t>
            </a:r>
            <a:r>
              <a:rPr sz="1800" dirty="0">
                <a:latin typeface="맑은 고딕" charset="0"/>
                <a:ea typeface="Arial" charset="0"/>
                <a:cs typeface="+mn-cs"/>
              </a:rPr>
              <a:t> </a:t>
            </a:r>
            <a:r>
              <a:rPr sz="1800" dirty="0" err="1">
                <a:latin typeface="맑은 고딕" charset="0"/>
                <a:ea typeface="Arial" charset="0"/>
                <a:cs typeface="+mn-cs"/>
              </a:rPr>
              <a:t>군사정권의</a:t>
            </a:r>
            <a:r>
              <a:rPr sz="1800" dirty="0">
                <a:latin typeface="맑은 고딕" charset="0"/>
                <a:ea typeface="Arial" charset="0"/>
                <a:cs typeface="+mn-cs"/>
              </a:rPr>
              <a:t> </a:t>
            </a:r>
            <a:r>
              <a:rPr sz="1800" dirty="0" err="1">
                <a:latin typeface="맑은 고딕" charset="0"/>
                <a:ea typeface="Arial" charset="0"/>
                <a:cs typeface="+mn-cs"/>
              </a:rPr>
              <a:t>장기집권을</a:t>
            </a:r>
            <a:r>
              <a:rPr sz="1800" dirty="0">
                <a:latin typeface="맑은 고딕" charset="0"/>
                <a:ea typeface="Arial" charset="0"/>
                <a:cs typeface="+mn-cs"/>
              </a:rPr>
              <a:t> </a:t>
            </a:r>
            <a:r>
              <a:rPr sz="1800" dirty="0" err="1">
                <a:latin typeface="맑은 고딕" charset="0"/>
                <a:ea typeface="Arial" charset="0"/>
                <a:cs typeface="+mn-cs"/>
              </a:rPr>
              <a:t>저지하기</a:t>
            </a:r>
            <a:r>
              <a:rPr sz="1800" dirty="0">
                <a:latin typeface="맑은 고딕" charset="0"/>
                <a:ea typeface="Arial" charset="0"/>
                <a:cs typeface="+mn-cs"/>
              </a:rPr>
              <a:t> </a:t>
            </a:r>
            <a:r>
              <a:rPr sz="1800" dirty="0" err="1">
                <a:latin typeface="맑은 고딕" charset="0"/>
                <a:ea typeface="Arial" charset="0"/>
                <a:cs typeface="+mn-cs"/>
              </a:rPr>
              <a:t>위해</a:t>
            </a:r>
            <a:r>
              <a:rPr sz="1800" dirty="0">
                <a:latin typeface="맑은 고딕" charset="0"/>
                <a:ea typeface="Arial" charset="0"/>
                <a:cs typeface="+mn-cs"/>
              </a:rPr>
              <a:t> </a:t>
            </a:r>
            <a:r>
              <a:rPr sz="1800" dirty="0" err="1">
                <a:latin typeface="맑은 고딕" charset="0"/>
                <a:ea typeface="Arial" charset="0"/>
                <a:cs typeface="+mn-cs"/>
              </a:rPr>
              <a:t>일어난</a:t>
            </a:r>
            <a:r>
              <a:rPr sz="1800" dirty="0">
                <a:latin typeface="맑은 고딕" charset="0"/>
                <a:ea typeface="Arial" charset="0"/>
                <a:cs typeface="+mn-cs"/>
              </a:rPr>
              <a:t> </a:t>
            </a:r>
            <a:r>
              <a:rPr sz="1800" dirty="0" err="1">
                <a:latin typeface="맑은 고딕" charset="0"/>
                <a:ea typeface="Arial" charset="0"/>
                <a:cs typeface="+mn-cs"/>
              </a:rPr>
              <a:t>범국민적</a:t>
            </a:r>
            <a:r>
              <a:rPr sz="1800" dirty="0">
                <a:latin typeface="맑은 고딕" charset="0"/>
                <a:ea typeface="Arial" charset="0"/>
                <a:cs typeface="+mn-cs"/>
              </a:rPr>
              <a:t> </a:t>
            </a:r>
            <a:r>
              <a:rPr sz="1800" dirty="0" err="1">
                <a:latin typeface="맑은 고딕" charset="0"/>
                <a:ea typeface="Arial" charset="0"/>
                <a:cs typeface="+mn-cs"/>
              </a:rPr>
              <a:t>민주화운동의</a:t>
            </a:r>
            <a:r>
              <a:rPr sz="1800" dirty="0">
                <a:latin typeface="맑은 고딕" charset="0"/>
                <a:ea typeface="Arial" charset="0"/>
                <a:cs typeface="+mn-cs"/>
              </a:rPr>
              <a:t> </a:t>
            </a:r>
            <a:r>
              <a:rPr sz="1800" dirty="0" err="1">
                <a:latin typeface="맑은 고딕" charset="0"/>
                <a:ea typeface="Arial" charset="0"/>
                <a:cs typeface="+mn-cs"/>
              </a:rPr>
              <a:t>법정기념일</a:t>
            </a:r>
            <a:r>
              <a:rPr sz="1800" dirty="0">
                <a:latin typeface="맑은 고딕" charset="0"/>
                <a:ea typeface="Arial" charset="0"/>
                <a:cs typeface="+mn-cs"/>
              </a:rPr>
              <a:t> </a:t>
            </a:r>
            <a:endParaRPr lang="ko-KR" altLang="en-US" sz="1800" dirty="0">
              <a:latin typeface="나눔바른고딕 Light" charset="0"/>
              <a:ea typeface="나눔바른고딕 Light" charset="0"/>
            </a:endParaRPr>
          </a:p>
          <a:p>
            <a:pPr marL="0" indent="0" algn="l" defTabSz="914400" eaLnBrk="1" latinLnBrk="1" hangingPunct="1">
              <a:lnSpc>
                <a:spcPct val="100000"/>
              </a:lnSpc>
              <a:spcBef>
                <a:spcPts val="0"/>
              </a:spcBef>
              <a:spcAft>
                <a:spcPts val="0"/>
              </a:spcAft>
              <a:buFontTx/>
              <a:buNone/>
            </a:pPr>
            <a:endParaRPr lang="ko-KR" altLang="en-US" sz="1200" dirty="0">
              <a:latin typeface="나눔바른고딕 Light" charset="0"/>
              <a:ea typeface="나눔바른고딕 Light" charset="0"/>
            </a:endParaRPr>
          </a:p>
          <a:p>
            <a:pPr marL="0" indent="0" algn="l" defTabSz="914400" eaLnBrk="1" latinLnBrk="1" hangingPunct="1">
              <a:lnSpc>
                <a:spcPct val="100000"/>
              </a:lnSpc>
              <a:spcBef>
                <a:spcPts val="0"/>
              </a:spcBef>
              <a:spcAft>
                <a:spcPts val="0"/>
              </a:spcAft>
              <a:buFontTx/>
              <a:buNone/>
            </a:pPr>
            <a:endParaRPr lang="ko-KR" altLang="en-US" sz="2000" dirty="0">
              <a:latin typeface="나눔바른고딕 Light" charset="0"/>
              <a:ea typeface="나눔바른고딕 Light" charset="0"/>
            </a:endParaRPr>
          </a:p>
        </p:txBody>
      </p:sp>
      <p:grpSp>
        <p:nvGrpSpPr>
          <p:cNvPr id="21" name="그룹 20"/>
          <p:cNvGrpSpPr/>
          <p:nvPr/>
        </p:nvGrpSpPr>
        <p:grpSpPr>
          <a:xfrm>
            <a:off x="755650" y="826135"/>
            <a:ext cx="6482080" cy="1092200"/>
            <a:chOff x="755650" y="826135"/>
            <a:chExt cx="6482080" cy="1092200"/>
          </a:xfrm>
        </p:grpSpPr>
        <p:sp>
          <p:nvSpPr>
            <p:cNvPr id="7" name="TextBox 6"/>
            <p:cNvSpPr txBox="1">
              <a:spLocks/>
            </p:cNvSpPr>
            <p:nvPr/>
          </p:nvSpPr>
          <p:spPr>
            <a:xfrm>
              <a:off x="755650" y="826135"/>
              <a:ext cx="6482080" cy="95313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400" dirty="0">
                  <a:latin typeface="EBS주시경 Bold" charset="0"/>
                  <a:ea typeface="EBS주시경 Bold" charset="0"/>
                </a:rPr>
                <a:t>넷째</a:t>
              </a:r>
            </a:p>
            <a:p>
              <a:pPr marL="0" indent="0" algn="l" defTabSz="914400" eaLnBrk="1" latinLnBrk="1" hangingPunct="1">
                <a:lnSpc>
                  <a:spcPct val="100000"/>
                </a:lnSpc>
                <a:spcBef>
                  <a:spcPts val="0"/>
                </a:spcBef>
                <a:spcAft>
                  <a:spcPts val="0"/>
                </a:spcAft>
                <a:buFontTx/>
                <a:buNone/>
              </a:pPr>
              <a:r>
                <a:rPr lang="en-US" altLang="ko-KR" sz="3200" spc="-100" dirty="0">
                  <a:latin typeface="EBS주시경 Bold" charset="0"/>
                  <a:ea typeface="EBS주시경 Bold" charset="0"/>
                </a:rPr>
                <a:t>1960년 , </a:t>
              </a:r>
              <a:r>
                <a:rPr lang="ko-KR" altLang="en-US" sz="3200" spc="-100" dirty="0">
                  <a:solidFill>
                    <a:srgbClr val="8A0000"/>
                  </a:solidFill>
                  <a:latin typeface="EBS주시경 Bold" charset="0"/>
                  <a:ea typeface="EBS주시경 Bold" charset="0"/>
                </a:rPr>
                <a:t>6월 민주 항쟁</a:t>
              </a:r>
              <a:endParaRPr lang="ko-KR" altLang="en-US" sz="3200" dirty="0">
                <a:solidFill>
                  <a:srgbClr val="8A0000"/>
                </a:solidFill>
                <a:latin typeface="EBS주시경 Bold" charset="0"/>
                <a:ea typeface="EBS주시경 Bold" charset="0"/>
              </a:endParaRPr>
            </a:p>
          </p:txBody>
        </p:sp>
        <p:cxnSp>
          <p:nvCxnSpPr>
            <p:cNvPr id="18" name="직선 연결선 17"/>
            <p:cNvCxnSpPr/>
            <p:nvPr/>
          </p:nvCxnSpPr>
          <p:spPr>
            <a:xfrm>
              <a:off x="899795" y="1917065"/>
              <a:ext cx="1297305" cy="1270"/>
            </a:xfrm>
            <a:prstGeom prst="line">
              <a:avLst/>
            </a:prstGeom>
            <a:ln w="28575"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전개 과정- 1986년 10월 28일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775" y="1808480"/>
            <a:ext cx="5226685" cy="40068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000">
                <a:latin typeface="맑은 고딕" charset="0"/>
                <a:ea typeface="Arial" charset="0"/>
                <a:cs typeface="+mn-cs"/>
              </a:rPr>
              <a:t>건국대 사태로 학생들이 시위를 벌인다.</a:t>
            </a:r>
            <a:endParaRPr lang="ko-KR" altLang="en-US" sz="20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741045" y="2278380"/>
            <a:ext cx="5647690" cy="358203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 1987년 1월</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775" y="1797050"/>
            <a:ext cx="4557395" cy="201485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박종철 고문 치사사건</a:t>
            </a:r>
            <a:endParaRPr lang="ko-KR" altLang="en-US" sz="25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endParaRPr lang="ko-KR" altLang="en-US" sz="20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r>
              <a:rPr sz="2000" b="0" i="0">
                <a:solidFill>
                  <a:srgbClr val="27282D"/>
                </a:solidFill>
                <a:latin typeface="Roboto" charset="0"/>
                <a:ea typeface="Roboto" charset="0"/>
              </a:rPr>
              <a:t>서울대학교 언어학과 3학년에 재학 중이던 박종철은 1987년 1월 13일 자정 경 하숙집에서 치안본부 대공분실 수사관 6명에게 연행됨.</a:t>
            </a:r>
            <a:endParaRPr lang="ko-KR" altLang="en-US" sz="20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5295265" y="1808480"/>
            <a:ext cx="2866390" cy="41694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C:/Users/user/AppData/Roaming/PolarisOffice/ETemp/32412_13024112/image6.jpeg"/>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905" cy="6859905"/>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 1987년 3월</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140" y="1784350"/>
            <a:ext cx="7645400" cy="86296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박종철 고문 사건으로 인해 학생과 학부모들이 철야 농성을 하고있다.</a:t>
            </a:r>
            <a:r>
              <a:rPr sz="2000">
                <a:latin typeface="맑은 고딕" charset="0"/>
                <a:ea typeface="Arial" charset="0"/>
                <a:cs typeface="+mn-cs"/>
              </a:rPr>
              <a:t>  </a:t>
            </a:r>
            <a:endParaRPr lang="ko-KR" altLang="en-US" sz="2000">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2831465" y="2647315"/>
            <a:ext cx="5647055" cy="343090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1987년 4월</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775" y="1808480"/>
            <a:ext cx="7587615" cy="240220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2500" b="0" i="0">
                <a:solidFill>
                  <a:schemeClr val="tx1"/>
                </a:solidFill>
                <a:latin typeface="Arial" charset="0"/>
                <a:ea typeface="Arial" charset="0"/>
              </a:rPr>
              <a:t>전두환이 발표한 담화. '호헌'이란 '현재의 </a:t>
            </a:r>
            <a:r>
              <a:rPr sz="2500" b="1" i="0">
                <a:solidFill>
                  <a:schemeClr val="tx1"/>
                </a:solidFill>
                <a:latin typeface="Arial" charset="0"/>
                <a:ea typeface="Arial" charset="0"/>
              </a:rPr>
              <a:t>헌(憲)</a:t>
            </a:r>
            <a:r>
              <a:rPr sz="2500" b="0" i="0">
                <a:solidFill>
                  <a:schemeClr val="tx1"/>
                </a:solidFill>
                <a:latin typeface="Arial" charset="0"/>
                <a:ea typeface="Arial" charset="0"/>
              </a:rPr>
              <a:t>법을 옹</a:t>
            </a:r>
            <a:r>
              <a:rPr sz="2500" b="1" i="0">
                <a:solidFill>
                  <a:schemeClr val="tx1"/>
                </a:solidFill>
                <a:latin typeface="Arial" charset="0"/>
                <a:ea typeface="Arial" charset="0"/>
              </a:rPr>
              <a:t>호(護)</a:t>
            </a:r>
            <a:r>
              <a:rPr sz="2500" b="0" i="0">
                <a:solidFill>
                  <a:schemeClr val="tx1"/>
                </a:solidFill>
                <a:latin typeface="Arial" charset="0"/>
                <a:ea typeface="Arial" charset="0"/>
              </a:rPr>
              <a:t>한다'는 뜻으로 '호헌조치'라는 말은 즉 지금의 헌법을 바꾸지 않고 계속 가겠다는 뜻.</a:t>
            </a:r>
            <a:endParaRPr lang="ko-KR" altLang="en-US" sz="2500" b="0" i="0">
              <a:solidFill>
                <a:schemeClr val="tx1"/>
              </a:solidFill>
              <a:latin typeface="Arial" charset="0"/>
              <a:ea typeface="Arial" charset="0"/>
            </a:endParaRPr>
          </a:p>
          <a:p>
            <a:pPr marL="0" indent="0" algn="l" defTabSz="914400" eaLnBrk="1" latinLnBrk="1" hangingPunct="1">
              <a:lnSpc>
                <a:spcPct val="100000"/>
              </a:lnSpc>
              <a:spcBef>
                <a:spcPts val="0"/>
              </a:spcBef>
              <a:spcAft>
                <a:spcPts val="0"/>
              </a:spcAft>
              <a:buFontTx/>
              <a:buNone/>
            </a:pPr>
            <a:endParaRPr lang="ko-KR" altLang="en-US" sz="2500" b="0" i="0">
              <a:solidFill>
                <a:schemeClr val="tx1"/>
              </a:solidFill>
              <a:latin typeface="Arial" charset="0"/>
              <a:ea typeface="Arial" charset="0"/>
            </a:endParaRPr>
          </a:p>
          <a:p>
            <a:pPr marL="0" indent="0" algn="l" defTabSz="914400" eaLnBrk="1" latinLnBrk="1" hangingPunct="1">
              <a:lnSpc>
                <a:spcPct val="100000"/>
              </a:lnSpc>
              <a:spcBef>
                <a:spcPts val="0"/>
              </a:spcBef>
              <a:spcAft>
                <a:spcPts val="0"/>
              </a:spcAft>
              <a:buFontTx/>
              <a:buNone/>
            </a:pPr>
            <a:r>
              <a:rPr sz="2500" b="0" i="0">
                <a:solidFill>
                  <a:schemeClr val="tx1"/>
                </a:solidFill>
                <a:latin typeface="Arial" charset="0"/>
                <a:ea typeface="Arial" charset="0"/>
              </a:rPr>
              <a:t>-&gt;6월 항쟁을 점화하는</a:t>
            </a:r>
            <a:endParaRPr lang="ko-KR" altLang="en-US" sz="2500" b="0" i="0">
              <a:solidFill>
                <a:schemeClr val="tx1"/>
              </a:solidFill>
              <a:latin typeface="Arial" charset="0"/>
              <a:ea typeface="Arial" charset="0"/>
            </a:endParaRPr>
          </a:p>
          <a:p>
            <a:pPr marL="0" indent="0" algn="l" defTabSz="914400" eaLnBrk="1" latinLnBrk="1" hangingPunct="1">
              <a:lnSpc>
                <a:spcPct val="100000"/>
              </a:lnSpc>
              <a:spcBef>
                <a:spcPts val="0"/>
              </a:spcBef>
              <a:spcAft>
                <a:spcPts val="0"/>
              </a:spcAft>
              <a:buFontTx/>
              <a:buNone/>
            </a:pPr>
            <a:r>
              <a:rPr sz="2500" b="0" i="0">
                <a:solidFill>
                  <a:schemeClr val="tx1"/>
                </a:solidFill>
                <a:latin typeface="Arial" charset="0"/>
                <a:ea typeface="Arial" charset="0"/>
              </a:rPr>
              <a:t>원인이 됨</a:t>
            </a:r>
            <a:endParaRPr lang="ko-KR" altLang="en-US" sz="2500" b="0" i="0">
              <a:solidFill>
                <a:schemeClr val="tx1"/>
              </a:solidFill>
              <a:latin typeface="Arial" charset="0"/>
              <a:ea typeface="Arial"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4039870" y="3088005"/>
            <a:ext cx="4410075" cy="300672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 1987년 6월 9일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140" y="1784350"/>
            <a:ext cx="3501390" cy="209232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이한열 열사 사망 사건</a:t>
            </a:r>
            <a:endParaRPr lang="ko-KR" altLang="en-US" sz="25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endParaRPr lang="ko-KR" altLang="en-US" sz="25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r>
              <a:rPr sz="2000" b="0" i="0" spc="-75">
                <a:solidFill>
                  <a:srgbClr val="000000"/>
                </a:solidFill>
                <a:latin typeface="Arial" charset="0"/>
                <a:ea typeface="Arial" charset="0"/>
              </a:rPr>
              <a:t>1987년 6월 9일 연세대 앞 반정부 시위 당시 이한열 열사가 최루탄을 맞고 쓰러진 직후  이종창이 부축함.</a:t>
            </a:r>
            <a:endParaRPr lang="ko-KR" altLang="en-US" sz="2000" b="0" i="0">
              <a:solidFill>
                <a:srgbClr val="000000"/>
              </a:solidFill>
              <a:latin typeface="Arial" charset="0"/>
              <a:ea typeface="Arial"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4468495" y="1656080"/>
            <a:ext cx="3728720" cy="435737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a:spLocks/>
          </p:cNvSpPr>
          <p:nvPr/>
        </p:nvSpPr>
        <p:spPr>
          <a:xfrm>
            <a:off x="6191885" y="1292225"/>
            <a:ext cx="1413510" cy="4808220"/>
          </a:xfrm>
          <a:prstGeom prst="rect">
            <a:avLst/>
          </a:prstGeom>
          <a:noFill/>
        </p:spPr>
        <p:txBody>
          <a:bodyPr vert="eaVert"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800">
                <a:solidFill>
                  <a:srgbClr val="8A0000"/>
                </a:solidFill>
                <a:latin typeface="EBS훈민정음 R" charset="0"/>
                <a:ea typeface="EBS훈민정음 R" charset="0"/>
              </a:rPr>
              <a:t>첫째</a:t>
            </a:r>
            <a:r>
              <a:rPr lang="en-US" altLang="ko-KR" sz="2800">
                <a:latin typeface="EBS훈민정음 R" charset="0"/>
                <a:ea typeface="EBS훈민정음 R" charset="0"/>
              </a:rPr>
              <a:t>/</a:t>
            </a:r>
            <a:endParaRPr lang="ko-KR" altLang="en-US" sz="2800">
              <a:latin typeface="EBS훈민정음 R" charset="0"/>
              <a:ea typeface="EBS훈민정음 R" charset="0"/>
            </a:endParaRPr>
          </a:p>
          <a:p>
            <a:pPr marL="0" indent="0" algn="l" defTabSz="914400" eaLnBrk="1" latinLnBrk="1" hangingPunct="1">
              <a:lnSpc>
                <a:spcPct val="100000"/>
              </a:lnSpc>
              <a:spcBef>
                <a:spcPts val="0"/>
              </a:spcBef>
              <a:spcAft>
                <a:spcPts val="0"/>
              </a:spcAft>
              <a:buFontTx/>
              <a:buNone/>
            </a:pPr>
            <a:r>
              <a:rPr lang="ko-KR" altLang="en-US" sz="3200" b="1">
                <a:latin typeface="EBS훈민정음 R" charset="0"/>
                <a:ea typeface="EBS훈민정음 R" charset="0"/>
              </a:rPr>
              <a:t>광주학생 항일운동</a:t>
            </a:r>
          </a:p>
          <a:p>
            <a:pPr marL="0" indent="0" algn="l" defTabSz="914400" eaLnBrk="1" latinLnBrk="1" hangingPunct="1">
              <a:lnSpc>
                <a:spcPct val="100000"/>
              </a:lnSpc>
              <a:spcBef>
                <a:spcPts val="0"/>
              </a:spcBef>
              <a:spcAft>
                <a:spcPts val="0"/>
              </a:spcAft>
              <a:buFontTx/>
              <a:buNone/>
            </a:pPr>
            <a:r>
              <a:rPr sz="2000" i="1">
                <a:latin typeface="EBS훈민정음 R" charset="0"/>
                <a:ea typeface="EBS훈민정음 R" charset="0"/>
              </a:rPr>
              <a:t> 1920 </a:t>
            </a:r>
            <a:r>
              <a:rPr sz="2000" i="0">
                <a:latin typeface="EBS훈민정음 R" charset="0"/>
                <a:ea typeface="EBS훈민정음 R" charset="0"/>
              </a:rPr>
              <a:t>年</a:t>
            </a:r>
            <a:r>
              <a:rPr sz="2000" i="1">
                <a:latin typeface="EBS훈민정음 R" charset="0"/>
                <a:ea typeface="EBS훈민정음 R" charset="0"/>
              </a:rPr>
              <a:t>~ 1930 </a:t>
            </a:r>
            <a:r>
              <a:rPr sz="2000" i="0">
                <a:latin typeface="EBS훈민정음 R" charset="0"/>
                <a:ea typeface="EBS훈민정음 R" charset="0"/>
              </a:rPr>
              <a:t>年</a:t>
            </a:r>
            <a:endParaRPr lang="ko-KR" altLang="en-US" sz="2000" i="1">
              <a:latin typeface="EBS훈민정음 R" charset="0"/>
              <a:ea typeface="EBS훈민정음 R" charset="0"/>
            </a:endParaRPr>
          </a:p>
        </p:txBody>
      </p:sp>
      <p:sp>
        <p:nvSpPr>
          <p:cNvPr id="9" name="TextBox 8"/>
          <p:cNvSpPr txBox="1">
            <a:spLocks/>
          </p:cNvSpPr>
          <p:nvPr/>
        </p:nvSpPr>
        <p:spPr>
          <a:xfrm>
            <a:off x="4297680" y="1291590"/>
            <a:ext cx="1413510" cy="4815840"/>
          </a:xfrm>
          <a:prstGeom prst="rect">
            <a:avLst/>
          </a:prstGeom>
          <a:noFill/>
        </p:spPr>
        <p:txBody>
          <a:bodyPr vert="eaVert"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800">
                <a:solidFill>
                  <a:srgbClr val="8A0000"/>
                </a:solidFill>
                <a:latin typeface="EBS훈민정음 R" charset="0"/>
                <a:ea typeface="EBS훈민정음 R" charset="0"/>
              </a:rPr>
              <a:t>둘째</a:t>
            </a:r>
            <a:r>
              <a:rPr lang="en-US" altLang="ko-KR" sz="2800">
                <a:latin typeface="EBS훈민정음 R" charset="0"/>
                <a:ea typeface="EBS훈민정음 R" charset="0"/>
              </a:rPr>
              <a:t>/</a:t>
            </a:r>
            <a:endParaRPr lang="ko-KR" altLang="en-US" sz="2800">
              <a:latin typeface="EBS훈민정음 R" charset="0"/>
              <a:ea typeface="EBS훈민정음 R" charset="0"/>
            </a:endParaRPr>
          </a:p>
          <a:p>
            <a:pPr marL="0" indent="0" algn="l" defTabSz="914400" eaLnBrk="1" latinLnBrk="1" hangingPunct="1">
              <a:lnSpc>
                <a:spcPct val="100000"/>
              </a:lnSpc>
              <a:spcBef>
                <a:spcPts val="0"/>
              </a:spcBef>
              <a:spcAft>
                <a:spcPts val="0"/>
              </a:spcAft>
              <a:buFontTx/>
              <a:buNone/>
            </a:pPr>
            <a:r>
              <a:rPr lang="ko-KR" altLang="en-US" sz="3200" b="1">
                <a:latin typeface="EBS훈민정음 R" charset="0"/>
                <a:ea typeface="EBS훈민정음 R" charset="0"/>
              </a:rPr>
              <a:t>2.28 학생 운동</a:t>
            </a:r>
          </a:p>
          <a:p>
            <a:pPr marL="0" indent="0" algn="l" defTabSz="914400" eaLnBrk="1" latinLnBrk="1" hangingPunct="1">
              <a:lnSpc>
                <a:spcPct val="100000"/>
              </a:lnSpc>
              <a:spcBef>
                <a:spcPts val="0"/>
              </a:spcBef>
              <a:spcAft>
                <a:spcPts val="0"/>
              </a:spcAft>
              <a:buFontTx/>
              <a:buNone/>
            </a:pPr>
            <a:r>
              <a:rPr sz="2000" i="1">
                <a:latin typeface="EBS훈민정음 R" charset="0"/>
                <a:ea typeface="EBS훈민정음 R" charset="0"/>
              </a:rPr>
              <a:t>1960 </a:t>
            </a:r>
            <a:r>
              <a:rPr sz="2000" i="0">
                <a:latin typeface="EBS훈민정음 R" charset="0"/>
                <a:ea typeface="EBS훈민정음 R" charset="0"/>
              </a:rPr>
              <a:t>年 </a:t>
            </a:r>
            <a:r>
              <a:rPr sz="2000" i="1">
                <a:latin typeface="EBS훈민정음 R" charset="0"/>
                <a:ea typeface="EBS훈민정음 R" charset="0"/>
              </a:rPr>
              <a:t>2 </a:t>
            </a:r>
            <a:r>
              <a:rPr sz="2000" i="0">
                <a:latin typeface="EBS훈민정음 R" charset="0"/>
                <a:ea typeface="EBS훈민정음 R" charset="0"/>
              </a:rPr>
              <a:t>月 </a:t>
            </a:r>
            <a:r>
              <a:rPr sz="2000" i="1">
                <a:latin typeface="EBS훈민정음 R" charset="0"/>
                <a:ea typeface="EBS훈민정음 R" charset="0"/>
              </a:rPr>
              <a:t>28 </a:t>
            </a:r>
            <a:r>
              <a:rPr sz="2000" i="0">
                <a:latin typeface="EBS훈민정음 R" charset="0"/>
                <a:ea typeface="EBS훈민정음 R" charset="0"/>
              </a:rPr>
              <a:t>日</a:t>
            </a:r>
            <a:endParaRPr lang="ko-KR" altLang="en-US" sz="2000">
              <a:latin typeface="EBS훈민정음 R" charset="0"/>
              <a:ea typeface="EBS훈민정음 R" charset="0"/>
            </a:endParaRPr>
          </a:p>
        </p:txBody>
      </p:sp>
      <p:sp>
        <p:nvSpPr>
          <p:cNvPr id="10" name="TextBox 9"/>
          <p:cNvSpPr txBox="1">
            <a:spLocks/>
          </p:cNvSpPr>
          <p:nvPr/>
        </p:nvSpPr>
        <p:spPr>
          <a:xfrm>
            <a:off x="2425700" y="1292225"/>
            <a:ext cx="1413510" cy="4815840"/>
          </a:xfrm>
          <a:prstGeom prst="rect">
            <a:avLst/>
          </a:prstGeom>
          <a:noFill/>
        </p:spPr>
        <p:txBody>
          <a:bodyPr vert="eaVert" wrap="square" lIns="91440" tIns="45720" rIns="91440" bIns="45720" numCol="1" anchor="ctr">
            <a:noAutofit/>
          </a:bodyPr>
          <a:lstStyle/>
          <a:p>
            <a:pPr marL="0" indent="0" algn="l" defTabSz="914400" eaLnBrk="1" latinLnBrk="1" hangingPunct="1">
              <a:lnSpc>
                <a:spcPct val="100000"/>
              </a:lnSpc>
              <a:spcBef>
                <a:spcPts val="0"/>
              </a:spcBef>
              <a:spcAft>
                <a:spcPts val="0"/>
              </a:spcAft>
              <a:buFontTx/>
              <a:buNone/>
            </a:pPr>
            <a:r>
              <a:rPr lang="ko-KR" altLang="en-US" sz="2800">
                <a:solidFill>
                  <a:srgbClr val="8A0000"/>
                </a:solidFill>
                <a:latin typeface="EBS훈민정음 R" charset="0"/>
                <a:ea typeface="EBS훈민정음 R" charset="0"/>
              </a:rPr>
              <a:t>셋째</a:t>
            </a:r>
            <a:r>
              <a:rPr lang="en-US" altLang="ko-KR" sz="2800">
                <a:latin typeface="EBS훈민정음 R" charset="0"/>
                <a:ea typeface="EBS훈민정음 R" charset="0"/>
              </a:rPr>
              <a:t>/</a:t>
            </a:r>
            <a:endParaRPr lang="ko-KR" altLang="en-US" sz="2800">
              <a:latin typeface="EBS훈민정음 R" charset="0"/>
              <a:ea typeface="EBS훈민정음 R" charset="0"/>
            </a:endParaRPr>
          </a:p>
          <a:p>
            <a:pPr marL="0" indent="0" algn="l" defTabSz="914400" eaLnBrk="1" latinLnBrk="1" hangingPunct="1">
              <a:lnSpc>
                <a:spcPct val="100000"/>
              </a:lnSpc>
              <a:spcBef>
                <a:spcPts val="0"/>
              </a:spcBef>
              <a:spcAft>
                <a:spcPts val="0"/>
              </a:spcAft>
              <a:buFontTx/>
              <a:buNone/>
            </a:pPr>
            <a:r>
              <a:rPr lang="ko-KR" altLang="en-US" sz="3200" b="1">
                <a:latin typeface="EBS훈민정음 R" charset="0"/>
                <a:ea typeface="EBS훈민정음 R" charset="0"/>
              </a:rPr>
              <a:t>4.19 혁명</a:t>
            </a:r>
          </a:p>
          <a:p>
            <a:pPr marL="0" indent="0" algn="l" defTabSz="914400" eaLnBrk="1" latinLnBrk="1" hangingPunct="1">
              <a:lnSpc>
                <a:spcPct val="100000"/>
              </a:lnSpc>
              <a:spcBef>
                <a:spcPts val="0"/>
              </a:spcBef>
              <a:spcAft>
                <a:spcPts val="0"/>
              </a:spcAft>
              <a:buFontTx/>
              <a:buNone/>
            </a:pPr>
            <a:r>
              <a:rPr sz="2000" i="1">
                <a:latin typeface="EBS훈민정음 R" charset="0"/>
                <a:ea typeface="EBS훈민정음 R" charset="0"/>
              </a:rPr>
              <a:t>1960 </a:t>
            </a:r>
            <a:r>
              <a:rPr sz="2000" i="0">
                <a:latin typeface="EBS훈민정음 R" charset="0"/>
                <a:ea typeface="EBS훈민정음 R" charset="0"/>
              </a:rPr>
              <a:t>年 </a:t>
            </a:r>
            <a:r>
              <a:rPr sz="2000" i="1">
                <a:latin typeface="EBS훈민정음 R" charset="0"/>
                <a:ea typeface="EBS훈민정음 R" charset="0"/>
              </a:rPr>
              <a:t>4 </a:t>
            </a:r>
            <a:r>
              <a:rPr sz="2000" i="0">
                <a:latin typeface="EBS훈민정음 R" charset="0"/>
                <a:ea typeface="EBS훈민정음 R" charset="0"/>
              </a:rPr>
              <a:t>月 </a:t>
            </a:r>
            <a:r>
              <a:rPr sz="2000" i="1">
                <a:latin typeface="EBS훈민정음 R" charset="0"/>
                <a:ea typeface="EBS훈민정음 R" charset="0"/>
              </a:rPr>
              <a:t>19 </a:t>
            </a:r>
            <a:r>
              <a:rPr sz="2000" i="0">
                <a:latin typeface="EBS훈민정음 R" charset="0"/>
                <a:ea typeface="EBS훈민정음 R" charset="0"/>
              </a:rPr>
              <a:t>日</a:t>
            </a:r>
            <a:endParaRPr lang="ko-KR" altLang="en-US" sz="2000" i="0">
              <a:latin typeface="EBS훈민정음 R" charset="0"/>
              <a:ea typeface="EBS훈민정음 R" charset="0"/>
            </a:endParaRPr>
          </a:p>
        </p:txBody>
      </p:sp>
      <p:sp>
        <p:nvSpPr>
          <p:cNvPr id="3" name="TextBox 2"/>
          <p:cNvSpPr txBox="1"/>
          <p:nvPr/>
        </p:nvSpPr>
        <p:spPr>
          <a:xfrm>
            <a:off x="7743190" y="802005"/>
            <a:ext cx="952500" cy="1979930"/>
          </a:xfrm>
          <a:prstGeom prst="rect">
            <a:avLst/>
          </a:prstGeom>
          <a:noFill/>
        </p:spPr>
        <p:txBody>
          <a:bodyPr vert="eaVert"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5000">
                <a:latin typeface="궁서" charset="0"/>
                <a:ea typeface="궁서" charset="0"/>
              </a:rPr>
              <a:t>목차</a:t>
            </a:r>
            <a:endParaRPr lang="ko-KR" altLang="en-US" sz="5000">
              <a:latin typeface="궁서" charset="0"/>
              <a:ea typeface="궁서" charset="0"/>
            </a:endParaRPr>
          </a:p>
        </p:txBody>
      </p:sp>
      <p:sp>
        <p:nvSpPr>
          <p:cNvPr id="12" name="TextBox 11"/>
          <p:cNvSpPr txBox="1">
            <a:spLocks/>
          </p:cNvSpPr>
          <p:nvPr/>
        </p:nvSpPr>
        <p:spPr>
          <a:xfrm>
            <a:off x="558800" y="1292860"/>
            <a:ext cx="1413510" cy="4808220"/>
          </a:xfrm>
          <a:prstGeom prst="rect">
            <a:avLst/>
          </a:prstGeom>
          <a:noFill/>
        </p:spPr>
        <p:txBody>
          <a:bodyPr vert="eaVert"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800">
                <a:solidFill>
                  <a:srgbClr val="8A0000"/>
                </a:solidFill>
                <a:latin typeface="EBS훈민정음 R" charset="0"/>
                <a:ea typeface="EBS훈민정음 R" charset="0"/>
              </a:rPr>
              <a:t>넷째</a:t>
            </a:r>
            <a:r>
              <a:rPr lang="en-US" altLang="ko-KR" sz="2800">
                <a:latin typeface="EBS훈민정음 R" charset="0"/>
                <a:ea typeface="EBS훈민정음 R" charset="0"/>
              </a:rPr>
              <a:t>/</a:t>
            </a:r>
            <a:endParaRPr lang="ko-KR" altLang="en-US" sz="2800">
              <a:latin typeface="EBS훈민정음 R" charset="0"/>
              <a:ea typeface="EBS훈민정음 R" charset="0"/>
            </a:endParaRPr>
          </a:p>
          <a:p>
            <a:pPr marL="0" indent="0" algn="l" defTabSz="914400" eaLnBrk="1" latinLnBrk="1" hangingPunct="1">
              <a:lnSpc>
                <a:spcPct val="100000"/>
              </a:lnSpc>
              <a:spcBef>
                <a:spcPts val="0"/>
              </a:spcBef>
              <a:spcAft>
                <a:spcPts val="0"/>
              </a:spcAft>
              <a:buFontTx/>
              <a:buNone/>
            </a:pPr>
            <a:r>
              <a:rPr lang="ko-KR" altLang="en-US" sz="3200" b="1">
                <a:latin typeface="EBS훈민정음 R" charset="0"/>
                <a:ea typeface="EBS훈민정음 R" charset="0"/>
              </a:rPr>
              <a:t>6 월 민주항쟁</a:t>
            </a:r>
          </a:p>
          <a:p>
            <a:pPr marL="0" indent="0" algn="l" defTabSz="914400" eaLnBrk="1" latinLnBrk="1" hangingPunct="1">
              <a:lnSpc>
                <a:spcPct val="100000"/>
              </a:lnSpc>
              <a:spcBef>
                <a:spcPts val="0"/>
              </a:spcBef>
              <a:spcAft>
                <a:spcPts val="0"/>
              </a:spcAft>
              <a:buFontTx/>
              <a:buNone/>
            </a:pPr>
            <a:r>
              <a:rPr sz="2000" i="1">
                <a:latin typeface="EBS훈민정음 R" charset="0"/>
                <a:ea typeface="EBS훈민정음 R" charset="0"/>
              </a:rPr>
              <a:t>1987 </a:t>
            </a:r>
            <a:r>
              <a:rPr sz="2000" i="0">
                <a:latin typeface="EBS훈민정음 R" charset="0"/>
                <a:ea typeface="EBS훈민정음 R" charset="0"/>
              </a:rPr>
              <a:t>年 </a:t>
            </a:r>
            <a:r>
              <a:rPr sz="2000" i="1">
                <a:latin typeface="EBS훈민정음 R" charset="0"/>
                <a:ea typeface="EBS훈민정음 R" charset="0"/>
              </a:rPr>
              <a:t>6 </a:t>
            </a:r>
            <a:r>
              <a:rPr sz="2000" i="0">
                <a:latin typeface="EBS훈민정음 R" charset="0"/>
                <a:ea typeface="EBS훈민정음 R" charset="0"/>
              </a:rPr>
              <a:t>月 </a:t>
            </a:r>
            <a:r>
              <a:rPr sz="2000" i="1">
                <a:latin typeface="EBS훈민정음 R" charset="0"/>
                <a:ea typeface="EBS훈민정음 R" charset="0"/>
              </a:rPr>
              <a:t>10 </a:t>
            </a:r>
            <a:r>
              <a:rPr sz="2000" i="0">
                <a:latin typeface="EBS훈민정음 R" charset="0"/>
                <a:ea typeface="EBS훈민정음 R" charset="0"/>
              </a:rPr>
              <a:t>日 ~ </a:t>
            </a:r>
            <a:r>
              <a:rPr sz="2000" i="1">
                <a:latin typeface="EBS훈민정음 R" charset="0"/>
                <a:ea typeface="EBS훈민정음 R" charset="0"/>
              </a:rPr>
              <a:t>29 </a:t>
            </a:r>
            <a:r>
              <a:rPr sz="2000" i="0">
                <a:latin typeface="EBS훈민정음 R" charset="0"/>
                <a:ea typeface="EBS훈민정음 R" charset="0"/>
              </a:rPr>
              <a:t>日</a:t>
            </a:r>
            <a:endParaRPr lang="ko-KR" altLang="en-US" sz="2000">
              <a:latin typeface="EBS훈민정음 R" charset="0"/>
              <a:ea typeface="EBS훈민정음 R" charset="0"/>
            </a:endParaRPr>
          </a:p>
        </p:txBody>
      </p:sp>
    </p:spTree>
    <p:extLst>
      <p:ext uri="{BB962C8B-B14F-4D97-AF65-F5344CB8AC3E}">
        <p14:creationId xmlns:p14="http://schemas.microsoft.com/office/powerpoint/2010/main" val="211744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 1987년 6월 10일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140" y="1784350"/>
            <a:ext cx="7646035" cy="101536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2000">
                <a:latin typeface="Arial" charset="0"/>
                <a:ea typeface="Arial" charset="0"/>
              </a:rPr>
              <a:t>6월 10일 민주정의당의 노태우 대표위원이 집권당 대통령 후보로 선출되자 전두환 정권 간선제 호헌 방침에 대한 국민들의 저항은 급격히 확산, 분출되었다. </a:t>
            </a:r>
            <a:endParaRPr lang="ko-KR" altLang="en-US" sz="2000">
              <a:latin typeface="Arial" charset="0"/>
              <a:ea typeface="Arial"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2923540" y="2794635"/>
            <a:ext cx="5634355" cy="340106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0"/>
            <a:ext cx="9145270" cy="6859270"/>
          </a:xfrm>
          <a:prstGeom prst="rect">
            <a:avLst/>
          </a:prstGeom>
          <a:noFill/>
        </p:spPr>
      </p:pic>
      <p:sp>
        <p:nvSpPr>
          <p:cNvPr id="4" name="TextBox 3"/>
          <p:cNvSpPr txBox="1">
            <a:spLocks/>
          </p:cNvSpPr>
          <p:nvPr/>
        </p:nvSpPr>
        <p:spPr>
          <a:xfrm>
            <a:off x="744220" y="908050"/>
            <a:ext cx="712470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셋째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6월 민주 항쟁, </a:t>
            </a:r>
            <a:r>
              <a:rPr sz="2500" spc="-100">
                <a:solidFill>
                  <a:schemeClr val="tx1"/>
                </a:solidFill>
                <a:latin typeface="EBS주시경 Bold" charset="0"/>
                <a:ea typeface="EBS주시경 Bold" charset="0"/>
              </a:rPr>
              <a:t> 1987년 6월 29일</a:t>
            </a:r>
            <a:endParaRPr lang="ko-KR" altLang="en-US" sz="2500">
              <a:solidFill>
                <a:schemeClr val="tx1"/>
              </a:solidFill>
              <a:latin typeface="EBS주시경 Bold" charset="0"/>
              <a:ea typeface="EBS주시경 Bold" charset="0"/>
            </a:endParaRPr>
          </a:p>
        </p:txBody>
      </p:sp>
      <p:sp>
        <p:nvSpPr>
          <p:cNvPr id="5" name="텍스트 상자 4"/>
          <p:cNvSpPr txBox="1">
            <a:spLocks/>
          </p:cNvSpPr>
          <p:nvPr/>
        </p:nvSpPr>
        <p:spPr>
          <a:xfrm>
            <a:off x="739140" y="1784350"/>
            <a:ext cx="3195320" cy="239966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6.29 민주화 선언</a:t>
            </a:r>
            <a:endParaRPr lang="ko-KR" altLang="en-US" sz="25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  </a:t>
            </a:r>
            <a:endParaRPr lang="ko-KR" altLang="en-US" sz="2500">
              <a:latin typeface="맑은 고딕" charset="0"/>
              <a:ea typeface="Arial" charset="0"/>
              <a:cs typeface="+mn-cs"/>
            </a:endParaRPr>
          </a:p>
          <a:p>
            <a:pPr marL="0" indent="0" algn="l" defTabSz="914400" eaLnBrk="1" latinLnBrk="1" hangingPunct="1">
              <a:lnSpc>
                <a:spcPct val="100000"/>
              </a:lnSpc>
              <a:spcBef>
                <a:spcPts val="0"/>
              </a:spcBef>
              <a:spcAft>
                <a:spcPts val="0"/>
              </a:spcAft>
              <a:buFontTx/>
              <a:buNone/>
            </a:pPr>
            <a:r>
              <a:rPr sz="2000">
                <a:latin typeface="맑은 고딕" charset="0"/>
                <a:ea typeface="Arial" charset="0"/>
                <a:cs typeface="+mn-cs"/>
              </a:rPr>
              <a:t>1987년 6월 민주항쟁 결과 직선제 개헌과 민주헌법 제정 등 국민의 민주화 요구를 수용하여 시국 수습 방안으로 발표.</a:t>
            </a:r>
            <a:endParaRPr lang="ko-KR" altLang="en-US" sz="2000" b="1">
              <a:latin typeface="맑은 고딕" charset="0"/>
              <a:ea typeface="맑은 고딕" charset="0"/>
            </a:endParaRPr>
          </a:p>
        </p:txBody>
      </p:sp>
      <p:pic>
        <p:nvPicPr>
          <p:cNvPr id="7" name="그림 6"/>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931920" y="1866900"/>
            <a:ext cx="4627245" cy="340042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grpSp>
        <p:nvGrpSpPr>
          <p:cNvPr id="21" name="그룹 20"/>
          <p:cNvGrpSpPr/>
          <p:nvPr/>
        </p:nvGrpSpPr>
        <p:grpSpPr>
          <a:xfrm>
            <a:off x="755650" y="826135"/>
            <a:ext cx="6455410" cy="1092200"/>
            <a:chOff x="755650" y="826135"/>
            <a:chExt cx="6455410" cy="1092200"/>
          </a:xfrm>
        </p:grpSpPr>
        <p:sp>
          <p:nvSpPr>
            <p:cNvPr id="7" name="TextBox 6"/>
            <p:cNvSpPr txBox="1">
              <a:spLocks/>
            </p:cNvSpPr>
            <p:nvPr/>
          </p:nvSpPr>
          <p:spPr>
            <a:xfrm>
              <a:off x="755650" y="826135"/>
              <a:ext cx="6455410" cy="95313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400" dirty="0">
                  <a:latin typeface="EBS주시경 Bold" charset="0"/>
                  <a:ea typeface="EBS주시경 Bold" charset="0"/>
                </a:rPr>
                <a:t>지금</a:t>
              </a:r>
              <a:r>
                <a:rPr lang="en-US" altLang="ko-KR" sz="2400" dirty="0">
                  <a:latin typeface="EBS주시경 Bold" charset="0"/>
                  <a:ea typeface="EBS주시경 Bold" charset="0"/>
                </a:rPr>
                <a:t>??</a:t>
              </a:r>
              <a:endParaRPr lang="ko-KR" altLang="en-US" sz="2400" dirty="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lang="ko-KR" altLang="en-US" sz="3200" spc="-100" dirty="0">
                  <a:latin typeface="EBS주시경 Bold" charset="0"/>
                  <a:ea typeface="EBS주시경 Bold" charset="0"/>
                </a:rPr>
                <a:t>우리 </a:t>
              </a:r>
              <a:r>
                <a:rPr lang="en-US" altLang="ko-KR" sz="3200" spc="-100" dirty="0">
                  <a:latin typeface="EBS주시경 Bold" charset="0"/>
                  <a:ea typeface="EBS주시경 Bold" charset="0"/>
                </a:rPr>
                <a:t>‘</a:t>
              </a:r>
              <a:r>
                <a:rPr lang="ko-KR" altLang="en-US" sz="3200" spc="-100" dirty="0">
                  <a:latin typeface="EBS주시경 Bold" charset="0"/>
                  <a:ea typeface="EBS주시경 Bold" charset="0"/>
                </a:rPr>
                <a:t>학생</a:t>
              </a:r>
              <a:r>
                <a:rPr lang="en-US" altLang="ko-KR" sz="3200" spc="-100" dirty="0">
                  <a:latin typeface="EBS주시경 Bold" charset="0"/>
                  <a:ea typeface="EBS주시경 Bold" charset="0"/>
                </a:rPr>
                <a:t>’</a:t>
              </a:r>
              <a:r>
                <a:rPr lang="ko-KR" altLang="en-US" sz="3200" spc="-100" dirty="0">
                  <a:latin typeface="EBS주시경 Bold" charset="0"/>
                  <a:ea typeface="EBS주시경 Bold" charset="0"/>
                </a:rPr>
                <a:t>들의 모습은</a:t>
              </a:r>
              <a:r>
                <a:rPr lang="en-US" altLang="ko-KR" sz="3200" spc="-100" dirty="0">
                  <a:latin typeface="EBS주시경 Bold" charset="0"/>
                  <a:ea typeface="EBS주시경 Bold" charset="0"/>
                </a:rPr>
                <a:t>?</a:t>
              </a:r>
              <a:r>
                <a:rPr lang="ko-KR" altLang="en-US" sz="3200" spc="-100" dirty="0">
                  <a:solidFill>
                    <a:srgbClr val="8A0000"/>
                  </a:solidFill>
                  <a:latin typeface="EBS주시경 Bold" charset="0"/>
                  <a:ea typeface="EBS주시경 Bold" charset="0"/>
                </a:rPr>
                <a:t> </a:t>
              </a:r>
              <a:endParaRPr lang="ko-KR" altLang="en-US" sz="3200" dirty="0">
                <a:solidFill>
                  <a:srgbClr val="8A0000"/>
                </a:solidFill>
                <a:latin typeface="EBS주시경 Bold" charset="0"/>
                <a:ea typeface="EBS주시경 Bold" charset="0"/>
              </a:endParaRPr>
            </a:p>
          </p:txBody>
        </p:sp>
        <p:cxnSp>
          <p:nvCxnSpPr>
            <p:cNvPr id="18" name="직선 연결선 17"/>
            <p:cNvCxnSpPr/>
            <p:nvPr/>
          </p:nvCxnSpPr>
          <p:spPr>
            <a:xfrm>
              <a:off x="899795" y="1917065"/>
              <a:ext cx="1297305" cy="1270"/>
            </a:xfrm>
            <a:prstGeom prst="line">
              <a:avLst/>
            </a:prstGeom>
            <a:ln w="28575"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8" name="그림 7">
            <a:extLst>
              <a:ext uri="{FF2B5EF4-FFF2-40B4-BE49-F238E27FC236}">
                <a16:creationId xmlns:a16="http://schemas.microsoft.com/office/drawing/2014/main" id="{19D1CC3E-8B29-460B-830F-B1FF515218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1024255" y="2212340"/>
            <a:ext cx="7090410" cy="3178175"/>
          </a:xfrm>
          <a:prstGeom prst="rect">
            <a:avLst/>
          </a:prstGeom>
          <a:noFill/>
          <a:ln w="0">
            <a:noFill/>
            <a:prstDash/>
          </a:ln>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119806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26749"/>
            <a:ext cx="9144635" cy="6858635"/>
          </a:xfrm>
          <a:prstGeom prst="rect">
            <a:avLst/>
          </a:prstGeom>
          <a:noFill/>
        </p:spPr>
      </p:pic>
      <p:pic>
        <p:nvPicPr>
          <p:cNvPr id="8" name="그림 7">
            <a:extLst>
              <a:ext uri="{FF2B5EF4-FFF2-40B4-BE49-F238E27FC236}">
                <a16:creationId xmlns:a16="http://schemas.microsoft.com/office/drawing/2014/main" id="{D46AC000-25E1-47A1-B008-7E8749464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87" y="971945"/>
            <a:ext cx="4713173" cy="1684799"/>
          </a:xfrm>
          <a:prstGeom prst="rect">
            <a:avLst/>
          </a:prstGeom>
        </p:spPr>
      </p:pic>
      <p:pic>
        <p:nvPicPr>
          <p:cNvPr id="9" name="그림 8">
            <a:extLst>
              <a:ext uri="{FF2B5EF4-FFF2-40B4-BE49-F238E27FC236}">
                <a16:creationId xmlns:a16="http://schemas.microsoft.com/office/drawing/2014/main" id="{4FEFDCB4-7EEB-443B-863F-F0488EA16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047" y="2983940"/>
            <a:ext cx="2981325" cy="2705100"/>
          </a:xfrm>
          <a:prstGeom prst="rect">
            <a:avLst/>
          </a:prstGeom>
        </p:spPr>
      </p:pic>
      <p:pic>
        <p:nvPicPr>
          <p:cNvPr id="10" name="그림 9">
            <a:extLst>
              <a:ext uri="{FF2B5EF4-FFF2-40B4-BE49-F238E27FC236}">
                <a16:creationId xmlns:a16="http://schemas.microsoft.com/office/drawing/2014/main" id="{D63CD3B8-E055-4E93-A176-C2F17D365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056" y="2060848"/>
            <a:ext cx="3540669" cy="37998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26749"/>
            <a:ext cx="9144635" cy="6858635"/>
          </a:xfrm>
          <a:prstGeom prst="rect">
            <a:avLst/>
          </a:prstGeom>
          <a:noFill/>
        </p:spPr>
      </p:pic>
      <p:pic>
        <p:nvPicPr>
          <p:cNvPr id="6" name="내용 개체 틀 4">
            <a:extLst>
              <a:ext uri="{FF2B5EF4-FFF2-40B4-BE49-F238E27FC236}">
                <a16:creationId xmlns:a16="http://schemas.microsoft.com/office/drawing/2014/main" id="{5E4E6BB6-DE80-418D-864B-F394850916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305" y="764704"/>
            <a:ext cx="4102695" cy="2307765"/>
          </a:xfrm>
          <a:prstGeom prst="rect">
            <a:avLst/>
          </a:prstGeom>
        </p:spPr>
      </p:pic>
      <p:pic>
        <p:nvPicPr>
          <p:cNvPr id="13" name="그림 12">
            <a:extLst>
              <a:ext uri="{FF2B5EF4-FFF2-40B4-BE49-F238E27FC236}">
                <a16:creationId xmlns:a16="http://schemas.microsoft.com/office/drawing/2014/main" id="{1ED258A5-2729-47CB-A8A2-1EFF4C6BD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6257" y="749162"/>
            <a:ext cx="3948438" cy="2356338"/>
          </a:xfrm>
          <a:prstGeom prst="rect">
            <a:avLst/>
          </a:prstGeom>
        </p:spPr>
      </p:pic>
      <p:pic>
        <p:nvPicPr>
          <p:cNvPr id="14" name="그림 13">
            <a:extLst>
              <a:ext uri="{FF2B5EF4-FFF2-40B4-BE49-F238E27FC236}">
                <a16:creationId xmlns:a16="http://schemas.microsoft.com/office/drawing/2014/main" id="{2F669C72-3C01-4895-B4DC-92ECC3CF6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3495" y="3182815"/>
            <a:ext cx="3023551" cy="3016515"/>
          </a:xfrm>
          <a:prstGeom prst="rect">
            <a:avLst/>
          </a:prstGeom>
        </p:spPr>
      </p:pic>
    </p:spTree>
    <p:extLst>
      <p:ext uri="{BB962C8B-B14F-4D97-AF65-F5344CB8AC3E}">
        <p14:creationId xmlns:p14="http://schemas.microsoft.com/office/powerpoint/2010/main" val="3843202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26749"/>
            <a:ext cx="9144635" cy="6858635"/>
          </a:xfrm>
          <a:prstGeom prst="rect">
            <a:avLst/>
          </a:prstGeom>
          <a:noFill/>
        </p:spPr>
      </p:pic>
      <p:pic>
        <p:nvPicPr>
          <p:cNvPr id="7" name="그림 6">
            <a:extLst>
              <a:ext uri="{FF2B5EF4-FFF2-40B4-BE49-F238E27FC236}">
                <a16:creationId xmlns:a16="http://schemas.microsoft.com/office/drawing/2014/main" id="{20F2DDD7-2875-4057-835D-D85DD2030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24" y="1183892"/>
            <a:ext cx="3949633" cy="3168352"/>
          </a:xfrm>
          <a:prstGeom prst="rect">
            <a:avLst/>
          </a:prstGeom>
        </p:spPr>
      </p:pic>
      <p:pic>
        <p:nvPicPr>
          <p:cNvPr id="8" name="그림 7">
            <a:extLst>
              <a:ext uri="{FF2B5EF4-FFF2-40B4-BE49-F238E27FC236}">
                <a16:creationId xmlns:a16="http://schemas.microsoft.com/office/drawing/2014/main" id="{24FFFD60-59F3-44F3-A953-4960FA277B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5169" y="1519595"/>
            <a:ext cx="4433220" cy="2496946"/>
          </a:xfrm>
          <a:prstGeom prst="rect">
            <a:avLst/>
          </a:prstGeom>
        </p:spPr>
      </p:pic>
    </p:spTree>
    <p:extLst>
      <p:ext uri="{BB962C8B-B14F-4D97-AF65-F5344CB8AC3E}">
        <p14:creationId xmlns:p14="http://schemas.microsoft.com/office/powerpoint/2010/main" val="2792864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635" y="-635"/>
            <a:ext cx="9144635" cy="6858635"/>
          </a:xfrm>
          <a:prstGeom prst="rect">
            <a:avLst/>
          </a:prstGeom>
          <a:noFill/>
        </p:spPr>
      </p:pic>
      <p:pic>
        <p:nvPicPr>
          <p:cNvPr id="8" name="그림 7">
            <a:extLst>
              <a:ext uri="{FF2B5EF4-FFF2-40B4-BE49-F238E27FC236}">
                <a16:creationId xmlns:a16="http://schemas.microsoft.com/office/drawing/2014/main" id="{FA0041C2-3F83-4A58-8550-5100A59C6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1556792"/>
            <a:ext cx="3316647" cy="2907745"/>
          </a:xfrm>
          <a:prstGeom prst="rect">
            <a:avLst/>
          </a:prstGeom>
        </p:spPr>
      </p:pic>
      <p:pic>
        <p:nvPicPr>
          <p:cNvPr id="9" name="그림 8">
            <a:extLst>
              <a:ext uri="{FF2B5EF4-FFF2-40B4-BE49-F238E27FC236}">
                <a16:creationId xmlns:a16="http://schemas.microsoft.com/office/drawing/2014/main" id="{9A20C79B-B5AB-4BE7-A3B1-3E550F581C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6016" y="692696"/>
            <a:ext cx="4104456" cy="5701567"/>
          </a:xfrm>
          <a:prstGeom prst="rect">
            <a:avLst/>
          </a:prstGeom>
        </p:spPr>
      </p:pic>
    </p:spTree>
    <p:extLst>
      <p:ext uri="{BB962C8B-B14F-4D97-AF65-F5344CB8AC3E}">
        <p14:creationId xmlns:p14="http://schemas.microsoft.com/office/powerpoint/2010/main" val="1398804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내용 개체 틀 4">
            <a:extLst>
              <a:ext uri="{FF2B5EF4-FFF2-40B4-BE49-F238E27FC236}">
                <a16:creationId xmlns:a16="http://schemas.microsoft.com/office/drawing/2014/main" id="{C8368C0F-72EB-44DC-9226-3CDFC4F1A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0"/>
            <a:ext cx="9108504" cy="6858000"/>
          </a:xfrm>
          <a:prstGeom prst="rect">
            <a:avLst/>
          </a:prstGeom>
        </p:spPr>
      </p:pic>
    </p:spTree>
    <p:extLst>
      <p:ext uri="{BB962C8B-B14F-4D97-AF65-F5344CB8AC3E}">
        <p14:creationId xmlns:p14="http://schemas.microsoft.com/office/powerpoint/2010/main" val="2960281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내용 개체 틀 4">
            <a:extLst>
              <a:ext uri="{FF2B5EF4-FFF2-40B4-BE49-F238E27FC236}">
                <a16:creationId xmlns:a16="http://schemas.microsoft.com/office/drawing/2014/main" id="{D670F43B-1D29-438D-AD22-7B8B8DDB3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65125"/>
            <a:ext cx="4185140" cy="2723827"/>
          </a:xfrm>
          <a:prstGeom prst="rect">
            <a:avLst/>
          </a:prstGeom>
        </p:spPr>
      </p:pic>
      <p:pic>
        <p:nvPicPr>
          <p:cNvPr id="7" name="그림 6">
            <a:extLst>
              <a:ext uri="{FF2B5EF4-FFF2-40B4-BE49-F238E27FC236}">
                <a16:creationId xmlns:a16="http://schemas.microsoft.com/office/drawing/2014/main" id="{A77306D9-A523-435A-9D46-625BB8809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801" y="365125"/>
            <a:ext cx="4322679" cy="2813166"/>
          </a:xfrm>
          <a:prstGeom prst="rect">
            <a:avLst/>
          </a:prstGeom>
        </p:spPr>
      </p:pic>
      <p:pic>
        <p:nvPicPr>
          <p:cNvPr id="8" name="그림 7">
            <a:extLst>
              <a:ext uri="{FF2B5EF4-FFF2-40B4-BE49-F238E27FC236}">
                <a16:creationId xmlns:a16="http://schemas.microsoft.com/office/drawing/2014/main" id="{4F8C8B5D-7864-459A-B6D0-EF3F0F596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1" y="3543416"/>
            <a:ext cx="4185140" cy="2809940"/>
          </a:xfrm>
          <a:prstGeom prst="rect">
            <a:avLst/>
          </a:prstGeom>
        </p:spPr>
      </p:pic>
      <p:pic>
        <p:nvPicPr>
          <p:cNvPr id="9" name="그림 8">
            <a:extLst>
              <a:ext uri="{FF2B5EF4-FFF2-40B4-BE49-F238E27FC236}">
                <a16:creationId xmlns:a16="http://schemas.microsoft.com/office/drawing/2014/main" id="{600352D2-E5E6-4C6F-9497-2EDE1AB82E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801" y="3518724"/>
            <a:ext cx="4322678" cy="2932854"/>
          </a:xfrm>
          <a:prstGeom prst="rect">
            <a:avLst/>
          </a:prstGeom>
        </p:spPr>
      </p:pic>
    </p:spTree>
    <p:extLst>
      <p:ext uri="{BB962C8B-B14F-4D97-AF65-F5344CB8AC3E}">
        <p14:creationId xmlns:p14="http://schemas.microsoft.com/office/powerpoint/2010/main" val="2769376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2092325" y="980440"/>
            <a:ext cx="738505" cy="4392295"/>
          </a:xfrm>
          <a:prstGeom prst="rect">
            <a:avLst/>
          </a:prstGeom>
          <a:noFill/>
        </p:spPr>
        <p:txBody>
          <a:bodyPr vert="eaVert" wrap="square" rtlCol="0">
            <a:spAutoFit/>
          </a:bodyPr>
          <a:lstStyle/>
          <a:p>
            <a:r>
              <a:rPr lang="ko-KR" altLang="en-US" sz="3600" spc="-500" dirty="0">
                <a:effectLst>
                  <a:outerShdw blurRad="38100" dist="38100" dir="2700000" algn="tl">
                    <a:srgbClr val="000000">
                      <a:alpha val="43137"/>
                    </a:srgbClr>
                  </a:outerShdw>
                </a:effectLst>
                <a:latin typeface="EBS주시경 Light" panose="02020603020101020101" pitchFamily="18" charset="-127"/>
                <a:ea typeface="EBS주시경 Light" panose="02020603020101020101" pitchFamily="18" charset="-127"/>
              </a:rPr>
              <a:t>경청해주셔서</a:t>
            </a:r>
            <a:endParaRPr lang="en-US" altLang="ko-KR" sz="3600" spc="-500" dirty="0">
              <a:effectLst>
                <a:outerShdw blurRad="38100" dist="38100" dir="2700000" algn="tl">
                  <a:srgbClr val="000000">
                    <a:alpha val="43137"/>
                  </a:srgbClr>
                </a:outerShdw>
              </a:effectLst>
              <a:latin typeface="EBS주시경 Light" panose="02020603020101020101" pitchFamily="18" charset="-127"/>
              <a:ea typeface="EBS주시경 Light" panose="02020603020101020101" pitchFamily="18" charset="-127"/>
            </a:endParaRPr>
          </a:p>
        </p:txBody>
      </p:sp>
      <p:sp>
        <p:nvSpPr>
          <p:cNvPr id="7" name="TextBox 6"/>
          <p:cNvSpPr txBox="1"/>
          <p:nvPr/>
        </p:nvSpPr>
        <p:spPr>
          <a:xfrm>
            <a:off x="1189355" y="958215"/>
            <a:ext cx="1198880" cy="4145915"/>
          </a:xfrm>
          <a:prstGeom prst="rect">
            <a:avLst/>
          </a:prstGeom>
          <a:noFill/>
        </p:spPr>
        <p:txBody>
          <a:bodyPr vert="eaVert" wrap="non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6600" spc="-500">
                <a:latin typeface="EBS주시경 Bold" charset="0"/>
                <a:ea typeface="EBS주시경 Bold" charset="0"/>
              </a:rPr>
              <a:t>감사합니다.</a:t>
            </a:r>
            <a:endParaRPr lang="ko-KR" altLang="en-US" sz="6600">
              <a:latin typeface="EBS주시경 Bold" charset="0"/>
              <a:ea typeface="EBS주시경 Bold" charset="0"/>
            </a:endParaRPr>
          </a:p>
        </p:txBody>
      </p:sp>
    </p:spTree>
    <p:extLst>
      <p:ext uri="{BB962C8B-B14F-4D97-AF65-F5344CB8AC3E}">
        <p14:creationId xmlns:p14="http://schemas.microsoft.com/office/powerpoint/2010/main" val="175014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5" name="그림 14"/>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710940" y="2125345"/>
            <a:ext cx="4841240" cy="3403600"/>
          </a:xfrm>
          <a:prstGeom prst="rect">
            <a:avLst/>
          </a:prstGeom>
          <a:noFill/>
          <a:ln w="0">
            <a:noFill/>
            <a:prstDash/>
          </a:ln>
          <a:effectLst>
            <a:outerShdw blurRad="50800" dist="38100" dir="2700000" algn="tl" rotWithShape="0">
              <a:srgbClr val="000000">
                <a:alpha val="40000"/>
              </a:srgbClr>
            </a:outerShdw>
          </a:effectLst>
        </p:spPr>
      </p:pic>
      <p:sp>
        <p:nvSpPr>
          <p:cNvPr id="16" name="TextBox 15"/>
          <p:cNvSpPr txBox="1">
            <a:spLocks/>
          </p:cNvSpPr>
          <p:nvPr/>
        </p:nvSpPr>
        <p:spPr>
          <a:xfrm>
            <a:off x="743585" y="2122170"/>
            <a:ext cx="3014345" cy="355536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1929년 11월 광주에서 시작되어 이듬해 3월까지 전국에서 벌어진 학생들의 시위운동으로 3ㆍ1운동 이후 가장 큰 규모로 벌어진 항일운동.</a:t>
            </a:r>
            <a:endParaRPr lang="ko-KR" altLang="en-US" sz="2500">
              <a:latin typeface="나눔바른고딕 Light" charset="0"/>
              <a:ea typeface="나눔바른고딕 Light" charset="0"/>
            </a:endParaRPr>
          </a:p>
          <a:p>
            <a:pPr marL="0" indent="0" algn="l" defTabSz="914400" eaLnBrk="1" latinLnBrk="1" hangingPunct="1">
              <a:lnSpc>
                <a:spcPct val="100000"/>
              </a:lnSpc>
              <a:spcBef>
                <a:spcPts val="0"/>
              </a:spcBef>
              <a:spcAft>
                <a:spcPts val="0"/>
              </a:spcAft>
              <a:buFontTx/>
              <a:buNone/>
            </a:pPr>
            <a:endParaRPr lang="ko-KR" altLang="en-US" sz="2500">
              <a:latin typeface="나눔바른고딕 Light" charset="0"/>
              <a:ea typeface="나눔바른고딕 Light" charset="0"/>
            </a:endParaRPr>
          </a:p>
        </p:txBody>
      </p:sp>
      <p:grpSp>
        <p:nvGrpSpPr>
          <p:cNvPr id="21" name="그룹 20"/>
          <p:cNvGrpSpPr/>
          <p:nvPr/>
        </p:nvGrpSpPr>
        <p:grpSpPr>
          <a:xfrm>
            <a:off x="755650" y="826135"/>
            <a:ext cx="6889115" cy="1090930"/>
            <a:chOff x="755650" y="826135"/>
            <a:chExt cx="6889115" cy="1090930"/>
          </a:xfrm>
        </p:grpSpPr>
        <p:sp>
          <p:nvSpPr>
            <p:cNvPr id="7" name="TextBox 6"/>
            <p:cNvSpPr txBox="1">
              <a:spLocks/>
            </p:cNvSpPr>
            <p:nvPr/>
          </p:nvSpPr>
          <p:spPr>
            <a:xfrm>
              <a:off x="755650" y="826135"/>
              <a:ext cx="6889750" cy="95313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2400">
                  <a:latin typeface="EBS주시경 Bold" charset="0"/>
                  <a:ea typeface="EBS주시경 Bold" charset="0"/>
                </a:rPr>
                <a:t>첫째</a:t>
              </a:r>
            </a:p>
            <a:p>
              <a:pPr marL="0" indent="0" algn="l" defTabSz="914400" eaLnBrk="1" latinLnBrk="1" hangingPunct="1">
                <a:lnSpc>
                  <a:spcPct val="100000"/>
                </a:lnSpc>
                <a:spcBef>
                  <a:spcPts val="0"/>
                </a:spcBef>
                <a:spcAft>
                  <a:spcPts val="0"/>
                </a:spcAft>
                <a:buFontTx/>
                <a:buNone/>
              </a:pPr>
              <a:r>
                <a:rPr lang="ko-KR" altLang="en-US" sz="3200" spc="-100">
                  <a:latin typeface="EBS주시경 Bold" charset="0"/>
                  <a:ea typeface="EBS주시경 Bold" charset="0"/>
                </a:rPr>
                <a:t>1929년 </a:t>
              </a:r>
              <a:r>
                <a:rPr lang="en-US" altLang="ko-KR" sz="3200" spc="-100">
                  <a:latin typeface="EBS주시경 Bold" charset="0"/>
                  <a:ea typeface="EBS주시경 Bold" charset="0"/>
                </a:rPr>
                <a:t>, </a:t>
              </a:r>
              <a:r>
                <a:rPr lang="ko-KR" altLang="en-US" sz="3200" spc="-100">
                  <a:solidFill>
                    <a:srgbClr val="8A0000"/>
                  </a:solidFill>
                  <a:latin typeface="EBS주시경 Bold" charset="0"/>
                  <a:ea typeface="EBS주시경 Bold" charset="0"/>
                </a:rPr>
                <a:t>광주학생 항일운동</a:t>
              </a:r>
              <a:endParaRPr lang="ko-KR" altLang="en-US" sz="3200">
                <a:solidFill>
                  <a:srgbClr val="8A0000"/>
                </a:solidFill>
                <a:latin typeface="EBS주시경 Bold" charset="0"/>
                <a:ea typeface="EBS주시경 Bold" charset="0"/>
              </a:endParaRPr>
            </a:p>
          </p:txBody>
        </p:sp>
        <p:cxnSp>
          <p:nvCxnSpPr>
            <p:cNvPr id="18" name="직선 연결선 17"/>
            <p:cNvCxnSpPr/>
            <p:nvPr/>
          </p:nvCxnSpPr>
          <p:spPr>
            <a:xfrm>
              <a:off x="904875" y="1916430"/>
              <a:ext cx="1350010" cy="1270"/>
            </a:xfrm>
            <a:prstGeom prst="line">
              <a:avLst/>
            </a:prstGeom>
            <a:ln w="28575"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1531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C:/Users/user/AppData/Roaming/PolarisOffice/ETemp/32412_13024112/image2.jpeg"/>
          <p:cNvPicPr>
            <a:picLocks noChangeAspect="1"/>
          </p:cNvPicPr>
          <p:nvPr/>
        </p:nvPicPr>
        <p:blipFill rotWithShape="1">
          <a:blip r:embed="rId3" cstate="hq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a:ext>
            </a:extLst>
          </a:blip>
          <a:srcRect/>
          <a:stretch>
            <a:fillRect/>
          </a:stretch>
        </p:blipFill>
        <p:spPr>
          <a:xfrm>
            <a:off x="0" y="-11430"/>
            <a:ext cx="9145270" cy="6905625"/>
          </a:xfrm>
          <a:prstGeom prst="rect">
            <a:avLst/>
          </a:prstGeom>
          <a:noFill/>
        </p:spPr>
      </p:pic>
      <p:cxnSp>
        <p:nvCxnSpPr>
          <p:cNvPr id="4" name="직선 연결선 3"/>
          <p:cNvCxnSpPr/>
          <p:nvPr/>
        </p:nvCxnSpPr>
        <p:spPr>
          <a:xfrm>
            <a:off x="899795" y="3573145"/>
            <a:ext cx="7416800" cy="635"/>
          </a:xfrm>
          <a:prstGeom prst="line">
            <a:avLst/>
          </a:prstGeom>
          <a:ln w="25400" cap="flat" cmpd="sng">
            <a:solidFill>
              <a:schemeClr val="tx1">
                <a:lumMod val="95000"/>
                <a:lumOff val="5000"/>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타원 4"/>
          <p:cNvSpPr>
            <a:spLocks/>
          </p:cNvSpPr>
          <p:nvPr/>
        </p:nvSpPr>
        <p:spPr>
          <a:xfrm>
            <a:off x="1259840" y="3449955"/>
            <a:ext cx="216535" cy="216535"/>
          </a:xfrm>
          <a:prstGeom prst="ellipse">
            <a:avLst/>
          </a:prstGeom>
          <a:solidFill>
            <a:schemeClr val="bg1">
              <a:lumMod val="75000"/>
            </a:schemeClr>
          </a:soli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cxnSp>
        <p:nvCxnSpPr>
          <p:cNvPr id="8" name="직선 연결선 7"/>
          <p:cNvCxnSpPr/>
          <p:nvPr/>
        </p:nvCxnSpPr>
        <p:spPr>
          <a:xfrm flipV="1">
            <a:off x="1367790" y="2924810"/>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sp>
        <p:nvSpPr>
          <p:cNvPr id="21" name="타원 20"/>
          <p:cNvSpPr>
            <a:spLocks/>
          </p:cNvSpPr>
          <p:nvPr/>
        </p:nvSpPr>
        <p:spPr>
          <a:xfrm>
            <a:off x="1974850" y="3461385"/>
            <a:ext cx="216535" cy="216535"/>
          </a:xfrm>
          <a:prstGeom prst="ellipse">
            <a:avLst/>
          </a:prstGeom>
          <a:gradFill rotWithShape="1">
            <a:gsLst>
              <a:gs pos="0">
                <a:srgbClr val="8A0000"/>
              </a:gs>
              <a:gs pos="50000">
                <a:schemeClr val="accent2">
                  <a:lumMod val="75000"/>
                </a:schemeClr>
              </a:gs>
              <a:gs pos="100000">
                <a:schemeClr val="accent2">
                  <a:lumMod val="89000"/>
                  <a:lumOff val="11000"/>
                </a:schemeClr>
              </a:gs>
            </a:gsLst>
            <a:lin ang="5400000"/>
          </a:gra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sp>
        <p:nvSpPr>
          <p:cNvPr id="23" name="타원 22"/>
          <p:cNvSpPr>
            <a:spLocks/>
          </p:cNvSpPr>
          <p:nvPr/>
        </p:nvSpPr>
        <p:spPr>
          <a:xfrm>
            <a:off x="3423285" y="3461385"/>
            <a:ext cx="216535" cy="216535"/>
          </a:xfrm>
          <a:prstGeom prst="ellipse">
            <a:avLst/>
          </a:prstGeom>
          <a:gradFill rotWithShape="1">
            <a:gsLst>
              <a:gs pos="0">
                <a:srgbClr val="8A0000"/>
              </a:gs>
              <a:gs pos="50000">
                <a:schemeClr val="accent2">
                  <a:lumMod val="75000"/>
                </a:schemeClr>
              </a:gs>
              <a:gs pos="100000">
                <a:schemeClr val="accent2">
                  <a:lumMod val="89000"/>
                  <a:lumOff val="11000"/>
                </a:schemeClr>
              </a:gs>
            </a:gsLst>
            <a:lin ang="5400000"/>
          </a:gra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sp>
        <p:nvSpPr>
          <p:cNvPr id="24" name="타원 23"/>
          <p:cNvSpPr>
            <a:spLocks/>
          </p:cNvSpPr>
          <p:nvPr/>
        </p:nvSpPr>
        <p:spPr>
          <a:xfrm>
            <a:off x="4464685" y="3472815"/>
            <a:ext cx="216535" cy="216535"/>
          </a:xfrm>
          <a:prstGeom prst="ellipse">
            <a:avLst/>
          </a:prstGeom>
          <a:gradFill rotWithShape="1">
            <a:gsLst>
              <a:gs pos="0">
                <a:srgbClr val="8A0000"/>
              </a:gs>
              <a:gs pos="50000">
                <a:schemeClr val="accent2">
                  <a:lumMod val="75000"/>
                </a:schemeClr>
              </a:gs>
              <a:gs pos="100000">
                <a:schemeClr val="accent2">
                  <a:lumMod val="89000"/>
                  <a:lumOff val="11000"/>
                </a:schemeClr>
              </a:gs>
            </a:gsLst>
            <a:lin ang="5400000"/>
          </a:gra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sp>
        <p:nvSpPr>
          <p:cNvPr id="25" name="타원 24"/>
          <p:cNvSpPr>
            <a:spLocks/>
          </p:cNvSpPr>
          <p:nvPr/>
        </p:nvSpPr>
        <p:spPr>
          <a:xfrm>
            <a:off x="5600065" y="3449320"/>
            <a:ext cx="216535" cy="216535"/>
          </a:xfrm>
          <a:prstGeom prst="ellipse">
            <a:avLst/>
          </a:prstGeom>
          <a:gradFill rotWithShape="1">
            <a:gsLst>
              <a:gs pos="0">
                <a:srgbClr val="8A0000"/>
              </a:gs>
              <a:gs pos="50000">
                <a:schemeClr val="accent2">
                  <a:lumMod val="75000"/>
                </a:schemeClr>
              </a:gs>
              <a:gs pos="100000">
                <a:schemeClr val="accent2">
                  <a:lumMod val="89000"/>
                  <a:lumOff val="11000"/>
                </a:schemeClr>
              </a:gs>
            </a:gsLst>
            <a:lin ang="5400000"/>
          </a:gra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sp>
        <p:nvSpPr>
          <p:cNvPr id="26" name="타원 25"/>
          <p:cNvSpPr/>
          <p:nvPr/>
        </p:nvSpPr>
        <p:spPr>
          <a:xfrm>
            <a:off x="7524115" y="3449955"/>
            <a:ext cx="215900" cy="215900"/>
          </a:xfrm>
          <a:prstGeom prst="ellipse">
            <a:avLst/>
          </a:prstGeom>
          <a:solidFill>
            <a:schemeClr val="bg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p:cNvSpPr txBox="1"/>
          <p:nvPr/>
        </p:nvSpPr>
        <p:spPr>
          <a:xfrm>
            <a:off x="827405" y="3717290"/>
            <a:ext cx="1080770" cy="3689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1929</a:t>
            </a:r>
            <a:r>
              <a:rPr lang="ko-KR" altLang="en-US" sz="1800">
                <a:latin typeface="EBS주시경 Light" charset="0"/>
                <a:ea typeface="EBS주시경 Light" charset="0"/>
              </a:rPr>
              <a:t>년</a:t>
            </a:r>
          </a:p>
        </p:txBody>
      </p:sp>
      <p:sp>
        <p:nvSpPr>
          <p:cNvPr id="29" name="TextBox 28"/>
          <p:cNvSpPr txBox="1">
            <a:spLocks/>
          </p:cNvSpPr>
          <p:nvPr/>
        </p:nvSpPr>
        <p:spPr>
          <a:xfrm>
            <a:off x="516255" y="2406015"/>
            <a:ext cx="1693545" cy="585470"/>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광주 학생 항일 운동</a:t>
            </a:r>
          </a:p>
        </p:txBody>
      </p:sp>
      <p:cxnSp>
        <p:nvCxnSpPr>
          <p:cNvPr id="30" name="직선 연결선 29"/>
          <p:cNvCxnSpPr/>
          <p:nvPr/>
        </p:nvCxnSpPr>
        <p:spPr>
          <a:xfrm flipV="1">
            <a:off x="2106295" y="3639185"/>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sp>
        <p:nvSpPr>
          <p:cNvPr id="31" name="TextBox 30"/>
          <p:cNvSpPr txBox="1">
            <a:spLocks/>
          </p:cNvSpPr>
          <p:nvPr/>
        </p:nvSpPr>
        <p:spPr>
          <a:xfrm>
            <a:off x="1543050" y="3014345"/>
            <a:ext cx="1080770" cy="3689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1945</a:t>
            </a:r>
            <a:r>
              <a:rPr lang="ko-KR" altLang="en-US" sz="1800">
                <a:latin typeface="EBS주시경 Light" charset="0"/>
                <a:ea typeface="EBS주시경 Light" charset="0"/>
              </a:rPr>
              <a:t>년</a:t>
            </a:r>
          </a:p>
        </p:txBody>
      </p:sp>
      <p:pic>
        <p:nvPicPr>
          <p:cNvPr id="32" name="그림 31"/>
          <p:cNvPicPr>
            <a:picLocks/>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1509395" y="4192905"/>
            <a:ext cx="1137285" cy="1045845"/>
          </a:xfrm>
          <a:prstGeom prst="ellipse">
            <a:avLst/>
          </a:prstGeom>
          <a:noFill/>
          <a:ln w="0">
            <a:noFill/>
            <a:prstDash/>
          </a:ln>
          <a:effectLst>
            <a:outerShdw blurRad="50800" dist="38100" dir="2700000" algn="tl" rotWithShape="0">
              <a:srgbClr val="000000">
                <a:alpha val="40000"/>
              </a:srgbClr>
            </a:outerShdw>
          </a:effectLst>
        </p:spPr>
      </p:pic>
      <p:sp>
        <p:nvSpPr>
          <p:cNvPr id="33" name="TextBox 32"/>
          <p:cNvSpPr txBox="1">
            <a:spLocks/>
          </p:cNvSpPr>
          <p:nvPr/>
        </p:nvSpPr>
        <p:spPr>
          <a:xfrm>
            <a:off x="1255395" y="5445125"/>
            <a:ext cx="1692910" cy="5848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광복 후</a:t>
            </a:r>
          </a:p>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민주주의의 확립</a:t>
            </a:r>
          </a:p>
        </p:txBody>
      </p:sp>
      <p:cxnSp>
        <p:nvCxnSpPr>
          <p:cNvPr id="34" name="직선 연결선 33"/>
          <p:cNvCxnSpPr/>
          <p:nvPr/>
        </p:nvCxnSpPr>
        <p:spPr>
          <a:xfrm flipV="1">
            <a:off x="3531235" y="3677920"/>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sp>
        <p:nvSpPr>
          <p:cNvPr id="35" name="TextBox 34"/>
          <p:cNvSpPr txBox="1">
            <a:spLocks/>
          </p:cNvSpPr>
          <p:nvPr/>
        </p:nvSpPr>
        <p:spPr>
          <a:xfrm>
            <a:off x="2991485" y="2800985"/>
            <a:ext cx="1080770" cy="64579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1960</a:t>
            </a:r>
            <a:r>
              <a:rPr lang="ko-KR" altLang="en-US" sz="1800">
                <a:latin typeface="EBS주시경 Light" charset="0"/>
                <a:ea typeface="EBS주시경 Light" charset="0"/>
              </a:rPr>
              <a:t>년</a:t>
            </a:r>
          </a:p>
          <a:p>
            <a:pPr marL="0" indent="0" algn="ctr" defTabSz="914400" eaLnBrk="1" latinLnBrk="1" hangingPunct="1">
              <a:lnSpc>
                <a:spcPct val="100000"/>
              </a:lnSpc>
              <a:spcBef>
                <a:spcPts val="0"/>
              </a:spcBef>
              <a:spcAft>
                <a:spcPts val="0"/>
              </a:spcAft>
              <a:buFontTx/>
              <a:buNone/>
            </a:pPr>
            <a:r>
              <a:rPr lang="ko-KR" altLang="en-US" sz="1800">
                <a:latin typeface="EBS주시경 Light" charset="0"/>
                <a:ea typeface="EBS주시경 Light" charset="0"/>
              </a:rPr>
              <a:t>2/28</a:t>
            </a:r>
          </a:p>
        </p:txBody>
      </p:sp>
      <p:sp>
        <p:nvSpPr>
          <p:cNvPr id="36" name="TextBox 35"/>
          <p:cNvSpPr txBox="1">
            <a:spLocks/>
          </p:cNvSpPr>
          <p:nvPr/>
        </p:nvSpPr>
        <p:spPr>
          <a:xfrm>
            <a:off x="2685415" y="4237990"/>
            <a:ext cx="1692910" cy="5848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2.28 대구 학생 민주화 운동 </a:t>
            </a:r>
          </a:p>
        </p:txBody>
      </p:sp>
      <p:sp>
        <p:nvSpPr>
          <p:cNvPr id="37" name="TextBox 36"/>
          <p:cNvSpPr txBox="1">
            <a:spLocks/>
          </p:cNvSpPr>
          <p:nvPr/>
        </p:nvSpPr>
        <p:spPr>
          <a:xfrm>
            <a:off x="4031615" y="3764280"/>
            <a:ext cx="1080770" cy="64579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1960</a:t>
            </a:r>
            <a:r>
              <a:rPr lang="ko-KR" altLang="en-US" sz="1800">
                <a:latin typeface="EBS주시경 Light" charset="0"/>
                <a:ea typeface="EBS주시경 Light" charset="0"/>
              </a:rPr>
              <a:t>년</a:t>
            </a:r>
          </a:p>
          <a:p>
            <a:pPr marL="0" indent="0" algn="ctr" defTabSz="914400" eaLnBrk="1" latinLnBrk="1" hangingPunct="1">
              <a:lnSpc>
                <a:spcPct val="100000"/>
              </a:lnSpc>
              <a:spcBef>
                <a:spcPts val="0"/>
              </a:spcBef>
              <a:spcAft>
                <a:spcPts val="0"/>
              </a:spcAft>
              <a:buFontTx/>
              <a:buNone/>
            </a:pPr>
            <a:r>
              <a:rPr lang="ko-KR" altLang="en-US" sz="1800">
                <a:latin typeface="EBS주시경 Light" charset="0"/>
                <a:ea typeface="EBS주시경 Light" charset="0"/>
              </a:rPr>
              <a:t>3/15</a:t>
            </a:r>
          </a:p>
        </p:txBody>
      </p:sp>
      <p:sp>
        <p:nvSpPr>
          <p:cNvPr id="38" name="TextBox 37"/>
          <p:cNvSpPr txBox="1">
            <a:spLocks/>
          </p:cNvSpPr>
          <p:nvPr/>
        </p:nvSpPr>
        <p:spPr>
          <a:xfrm>
            <a:off x="5167630" y="3109595"/>
            <a:ext cx="1080770" cy="3689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1960</a:t>
            </a:r>
            <a:r>
              <a:rPr lang="ko-KR" altLang="en-US" sz="1800">
                <a:latin typeface="EBS주시경 Light" charset="0"/>
                <a:ea typeface="EBS주시경 Light" charset="0"/>
              </a:rPr>
              <a:t>년</a:t>
            </a:r>
          </a:p>
        </p:txBody>
      </p:sp>
      <p:sp>
        <p:nvSpPr>
          <p:cNvPr id="39" name="TextBox 38"/>
          <p:cNvSpPr txBox="1">
            <a:spLocks/>
          </p:cNvSpPr>
          <p:nvPr/>
        </p:nvSpPr>
        <p:spPr>
          <a:xfrm>
            <a:off x="6305550" y="2272665"/>
            <a:ext cx="1080770" cy="64579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800">
                <a:latin typeface="EBS주시경 Light" charset="0"/>
                <a:ea typeface="EBS주시경 Light" charset="0"/>
              </a:rPr>
              <a:t>6월 민주 항쟁</a:t>
            </a:r>
          </a:p>
        </p:txBody>
      </p:sp>
      <p:cxnSp>
        <p:nvCxnSpPr>
          <p:cNvPr id="40" name="직선 연결선 39"/>
          <p:cNvCxnSpPr/>
          <p:nvPr/>
        </p:nvCxnSpPr>
        <p:spPr>
          <a:xfrm flipV="1">
            <a:off x="6833235" y="2938145"/>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sp>
        <p:nvSpPr>
          <p:cNvPr id="41" name="TextBox 40"/>
          <p:cNvSpPr txBox="1">
            <a:spLocks/>
          </p:cNvSpPr>
          <p:nvPr/>
        </p:nvSpPr>
        <p:spPr>
          <a:xfrm>
            <a:off x="6680835" y="4331970"/>
            <a:ext cx="1692910" cy="33845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dirty="0">
                <a:latin typeface="나눔바른고딕 Light" charset="0"/>
                <a:ea typeface="나눔바른고딕 Light" charset="0"/>
              </a:rPr>
              <a:t>촛불집회</a:t>
            </a:r>
          </a:p>
        </p:txBody>
      </p:sp>
      <p:cxnSp>
        <p:nvCxnSpPr>
          <p:cNvPr id="42" name="직선 연결선 41"/>
          <p:cNvCxnSpPr/>
          <p:nvPr/>
        </p:nvCxnSpPr>
        <p:spPr>
          <a:xfrm flipV="1">
            <a:off x="4584700" y="2926080"/>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cxnSp>
        <p:nvCxnSpPr>
          <p:cNvPr id="43" name="직선 연결선 42"/>
          <p:cNvCxnSpPr/>
          <p:nvPr/>
        </p:nvCxnSpPr>
        <p:spPr>
          <a:xfrm flipV="1">
            <a:off x="7633335" y="3724910"/>
            <a:ext cx="635" cy="525780"/>
          </a:xfrm>
          <a:prstGeom prst="line">
            <a:avLst/>
          </a:prstGeom>
          <a:ln w="12700" cap="flat" cmpd="sng">
            <a:prstDash val="dash"/>
          </a:ln>
        </p:spPr>
        <p:style>
          <a:lnRef idx="1">
            <a:schemeClr val="dk1"/>
          </a:lnRef>
          <a:fillRef idx="0">
            <a:schemeClr val="dk1"/>
          </a:fillRef>
          <a:effectRef idx="0">
            <a:schemeClr val="dk1"/>
          </a:effectRef>
          <a:fontRef idx="minor">
            <a:schemeClr val="tx1"/>
          </a:fontRef>
        </p:style>
      </p:cxnSp>
      <p:sp>
        <p:nvSpPr>
          <p:cNvPr id="44" name="TextBox 43"/>
          <p:cNvSpPr txBox="1">
            <a:spLocks/>
          </p:cNvSpPr>
          <p:nvPr/>
        </p:nvSpPr>
        <p:spPr>
          <a:xfrm>
            <a:off x="3722370" y="1618615"/>
            <a:ext cx="1692910" cy="33845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3.15 부정선거</a:t>
            </a:r>
          </a:p>
        </p:txBody>
      </p:sp>
      <p:pic>
        <p:nvPicPr>
          <p:cNvPr id="45" name="그림 44"/>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3983990" y="1984375"/>
            <a:ext cx="1177925" cy="1071245"/>
          </a:xfrm>
          <a:prstGeom prst="ellipse">
            <a:avLst/>
          </a:prstGeom>
          <a:noFill/>
          <a:effectLst>
            <a:outerShdw blurRad="50800" dist="38100" dir="2700000" algn="tl" rotWithShape="0">
              <a:srgbClr val="000000">
                <a:alpha val="40000"/>
              </a:srgbClr>
            </a:outerShdw>
          </a:effectLst>
        </p:spPr>
      </p:pic>
      <p:sp>
        <p:nvSpPr>
          <p:cNvPr id="46" name="TextBox 45"/>
          <p:cNvSpPr txBox="1">
            <a:spLocks/>
          </p:cNvSpPr>
          <p:nvPr/>
        </p:nvSpPr>
        <p:spPr>
          <a:xfrm>
            <a:off x="755650" y="791210"/>
            <a:ext cx="4130040" cy="83058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3000" spc="-100">
                <a:solidFill>
                  <a:srgbClr val="8A0000"/>
                </a:solidFill>
                <a:latin typeface="EBS주시경 Bold" charset="0"/>
                <a:ea typeface="EBS주시경 Bold" charset="0"/>
              </a:rPr>
              <a:t>학생 운동의 역사 </a:t>
            </a:r>
            <a:endParaRPr lang="ko-KR" altLang="en-US" sz="3000">
              <a:solidFill>
                <a:srgbClr val="8A0000"/>
              </a:solidFill>
              <a:latin typeface="EBS주시경 Bold" charset="0"/>
              <a:ea typeface="EBS주시경 Bold" charset="0"/>
            </a:endParaRPr>
          </a:p>
        </p:txBody>
      </p:sp>
      <p:pic>
        <p:nvPicPr>
          <p:cNvPr id="47" name="그림 46"/>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9467850" y="1332865"/>
            <a:ext cx="1905635" cy="2572385"/>
          </a:xfrm>
          <a:prstGeom prst="rect">
            <a:avLst/>
          </a:prstGeom>
          <a:noFill/>
        </p:spPr>
      </p:pic>
      <p:sp>
        <p:nvSpPr>
          <p:cNvPr id="48" name="TextBox 47"/>
          <p:cNvSpPr txBox="1">
            <a:spLocks/>
          </p:cNvSpPr>
          <p:nvPr/>
        </p:nvSpPr>
        <p:spPr>
          <a:xfrm>
            <a:off x="4861560" y="4272915"/>
            <a:ext cx="1692910" cy="33845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ko-KR" altLang="en-US" sz="1600">
                <a:latin typeface="나눔바른고딕 Light" charset="0"/>
                <a:ea typeface="나눔바른고딕 Light" charset="0"/>
              </a:rPr>
              <a:t>4.19 혁명</a:t>
            </a:r>
          </a:p>
        </p:txBody>
      </p:sp>
      <p:sp>
        <p:nvSpPr>
          <p:cNvPr id="50" name="타원 49"/>
          <p:cNvSpPr>
            <a:spLocks/>
          </p:cNvSpPr>
          <p:nvPr/>
        </p:nvSpPr>
        <p:spPr>
          <a:xfrm>
            <a:off x="6728460" y="3451225"/>
            <a:ext cx="216535" cy="216535"/>
          </a:xfrm>
          <a:prstGeom prst="ellipse">
            <a:avLst/>
          </a:prstGeom>
          <a:gradFill rotWithShape="1">
            <a:gsLst>
              <a:gs pos="0">
                <a:srgbClr val="8A0000"/>
              </a:gs>
              <a:gs pos="50000">
                <a:schemeClr val="accent2">
                  <a:lumMod val="75000"/>
                </a:schemeClr>
              </a:gs>
              <a:gs pos="100000">
                <a:schemeClr val="accent2">
                  <a:lumMod val="89000"/>
                  <a:lumOff val="11000"/>
                </a:schemeClr>
              </a:gs>
            </a:gsLst>
            <a:lin ang="5400000"/>
          </a:gradFill>
          <a:ln w="25400" cap="flat" cmpd="sng">
            <a:solidFill>
              <a:schemeClr val="tx1">
                <a:lumMod val="95000"/>
                <a:lumOff val="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맑은 고딕" charset="0"/>
              <a:ea typeface="맑은 고딕" charset="0"/>
              <a:cs typeface="+mn-cs"/>
            </a:endParaRPr>
          </a:p>
        </p:txBody>
      </p:sp>
      <p:sp>
        <p:nvSpPr>
          <p:cNvPr id="51" name="TextBox 50"/>
          <p:cNvSpPr txBox="1">
            <a:spLocks/>
          </p:cNvSpPr>
          <p:nvPr/>
        </p:nvSpPr>
        <p:spPr>
          <a:xfrm>
            <a:off x="6308090" y="3721735"/>
            <a:ext cx="1080770" cy="3689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1987</a:t>
            </a:r>
            <a:r>
              <a:rPr lang="ko-KR" altLang="en-US" sz="1800">
                <a:latin typeface="EBS주시경 Light" charset="0"/>
                <a:ea typeface="EBS주시경 Light" charset="0"/>
              </a:rPr>
              <a:t>년</a:t>
            </a:r>
          </a:p>
        </p:txBody>
      </p:sp>
      <p:sp>
        <p:nvSpPr>
          <p:cNvPr id="52" name="TextBox 51"/>
          <p:cNvSpPr txBox="1">
            <a:spLocks/>
          </p:cNvSpPr>
          <p:nvPr/>
        </p:nvSpPr>
        <p:spPr>
          <a:xfrm>
            <a:off x="7141845" y="3075940"/>
            <a:ext cx="1302385" cy="368935"/>
          </a:xfrm>
          <a:prstGeom prst="rect">
            <a:avLst/>
          </a:prstGeom>
          <a:noFill/>
        </p:spPr>
        <p:txBody>
          <a:bodyPr vert="horz" wrap="square" lIns="91440" tIns="45720" rIns="91440" bIns="45720" numCol="1" anchor="t">
            <a:spAutoFit/>
          </a:bodyPr>
          <a:lstStyle/>
          <a:p>
            <a:pPr marL="0" indent="0" algn="ctr" defTabSz="914400" eaLnBrk="1" latinLnBrk="1" hangingPunct="1">
              <a:lnSpc>
                <a:spcPct val="100000"/>
              </a:lnSpc>
              <a:spcBef>
                <a:spcPts val="0"/>
              </a:spcBef>
              <a:spcAft>
                <a:spcPts val="0"/>
              </a:spcAft>
              <a:buFontTx/>
              <a:buNone/>
            </a:pPr>
            <a:r>
              <a:rPr lang="en-US" altLang="ko-KR" sz="1800">
                <a:latin typeface="EBS주시경 Light" charset="0"/>
                <a:ea typeface="EBS주시경 Light" charset="0"/>
              </a:rPr>
              <a:t>2016</a:t>
            </a:r>
            <a:r>
              <a:rPr lang="ko-KR" altLang="en-US" sz="1800">
                <a:latin typeface="EBS주시경 Light" charset="0"/>
                <a:ea typeface="EBS주시경 Light" charset="0"/>
              </a:rPr>
              <a:t>년~</a:t>
            </a:r>
          </a:p>
        </p:txBody>
      </p:sp>
      <p:cxnSp>
        <p:nvCxnSpPr>
          <p:cNvPr id="53" name="직선 연결선 52"/>
          <p:cNvCxnSpPr/>
          <p:nvPr/>
        </p:nvCxnSpPr>
        <p:spPr>
          <a:xfrm flipV="1">
            <a:off x="5708650" y="3714750"/>
            <a:ext cx="635" cy="525780"/>
          </a:xfrm>
          <a:prstGeom prst="line">
            <a:avLst/>
          </a:prstGeom>
          <a:ln w="12700" cap="flat" cmpd="sng">
            <a:solidFill>
              <a:srgbClr val="000000">
                <a:alpha val="100000"/>
              </a:srgbClr>
            </a:solidFill>
            <a:prstDash val="dash"/>
          </a:ln>
        </p:spPr>
        <p:style>
          <a:lnRef idx="1">
            <a:schemeClr val="dk1"/>
          </a:lnRef>
          <a:fillRef idx="0">
            <a:schemeClr val="dk1"/>
          </a:fillRef>
          <a:effectRef idx="0">
            <a:schemeClr val="dk1"/>
          </a:effectRef>
          <a:fontRef idx="minor">
            <a:schemeClr val="tx1"/>
          </a:fontRef>
        </p:style>
      </p:cxnSp>
      <p:pic>
        <p:nvPicPr>
          <p:cNvPr id="54" name="그림 53"/>
          <p:cNvPicPr>
            <a:picLocks noChangeAspect="1"/>
          </p:cNvPicPr>
          <p:nvPr/>
        </p:nvPicPr>
        <p:blipFill rotWithShape="1">
          <a:blip r:embed="rId8" cstate="print">
            <a:extLst>
              <a:ext uri="{28A0092B-C50C-407E-A947-70E740481C1C}">
                <a14:useLocalDpi xmlns:a14="http://schemas.microsoft.com/office/drawing/2010/main" val="0"/>
              </a:ext>
            </a:extLst>
          </a:blip>
          <a:srcRect/>
          <a:stretch>
            <a:fillRect/>
          </a:stretch>
        </p:blipFill>
        <p:spPr>
          <a:xfrm>
            <a:off x="6944360" y="4787900"/>
            <a:ext cx="1205865" cy="1108075"/>
          </a:xfrm>
          <a:prstGeom prst="ellipse">
            <a:avLst/>
          </a:prstGeom>
          <a:noFill/>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3301719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그림 2"/>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688080" y="1996440"/>
            <a:ext cx="4732655" cy="2748280"/>
          </a:xfrm>
          <a:prstGeom prst="rect">
            <a:avLst/>
          </a:prstGeom>
          <a:noFill/>
        </p:spPr>
      </p:pic>
      <p:sp>
        <p:nvSpPr>
          <p:cNvPr id="4" name="TextBox 3"/>
          <p:cNvSpPr txBox="1">
            <a:spLocks/>
          </p:cNvSpPr>
          <p:nvPr/>
        </p:nvSpPr>
        <p:spPr>
          <a:xfrm>
            <a:off x="744220" y="908050"/>
            <a:ext cx="3578225"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b="0" spc="-100">
                <a:solidFill>
                  <a:schemeClr val="tx1"/>
                </a:solidFill>
                <a:latin typeface="EBS주시경 Bold" charset="0"/>
                <a:ea typeface="EBS주시경 Bold" charset="0"/>
              </a:rPr>
              <a:t>발단</a:t>
            </a:r>
            <a:endParaRPr lang="ko-KR" altLang="en-US" sz="2500">
              <a:solidFill>
                <a:srgbClr val="8A0000"/>
              </a:solidFill>
              <a:latin typeface="EBS주시경 Bold" charset="0"/>
              <a:ea typeface="EBS주시경 Bold" charset="0"/>
            </a:endParaRPr>
          </a:p>
        </p:txBody>
      </p:sp>
      <p:sp>
        <p:nvSpPr>
          <p:cNvPr id="5" name="텍스트 상자 4"/>
          <p:cNvSpPr txBox="1">
            <a:spLocks/>
          </p:cNvSpPr>
          <p:nvPr/>
        </p:nvSpPr>
        <p:spPr>
          <a:xfrm>
            <a:off x="915670" y="1996440"/>
            <a:ext cx="2631440" cy="317182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2500">
                <a:latin typeface="맑은 고딕" charset="0"/>
                <a:ea typeface="Arial" charset="0"/>
                <a:cs typeface="+mn-cs"/>
              </a:rPr>
              <a:t>1929년 10월 30일 광주에서 나주로 가는 통학열차 안에서 일어난 광주고등보통학교 학생들과 일본인 학교인 광주중학 학생들의 충돌.</a:t>
            </a:r>
            <a:endParaRPr lang="ko-KR" altLang="en-US" sz="2500">
              <a:latin typeface="맑은 고딕" charset="0"/>
              <a:ea typeface="맑은 고딕" charset="0"/>
            </a:endParaRPr>
          </a:p>
        </p:txBody>
      </p:sp>
      <p:sp>
        <p:nvSpPr>
          <p:cNvPr id="6" name="텍스트 상자 5"/>
          <p:cNvSpPr txBox="1">
            <a:spLocks/>
          </p:cNvSpPr>
          <p:nvPr/>
        </p:nvSpPr>
        <p:spPr>
          <a:xfrm>
            <a:off x="3722370" y="4920615"/>
            <a:ext cx="4615815" cy="923925"/>
          </a:xfrm>
          <a:prstGeom prst="rect">
            <a:avLst/>
          </a:prstGeom>
          <a:noFill/>
          <a:ln w="0">
            <a:noFill/>
            <a:prstDash/>
          </a:ln>
        </p:spPr>
        <p:txBody>
          <a:bodyPr vert="horz" wrap="square" lIns="89535" tIns="46355" rIns="89535" bIns="46355" anchor="t">
            <a:spAutoFit/>
          </a:bodyPr>
          <a:lstStyle/>
          <a:p>
            <a:pPr marL="0" indent="0" algn="l" defTabSz="914400" eaLnBrk="1" latinLnBrk="1" hangingPunct="1">
              <a:lnSpc>
                <a:spcPct val="100000"/>
              </a:lnSpc>
              <a:spcBef>
                <a:spcPts val="0"/>
              </a:spcBef>
              <a:spcAft>
                <a:spcPts val="0"/>
              </a:spcAft>
              <a:buFontTx/>
              <a:buNone/>
            </a:pPr>
            <a:r>
              <a:rPr sz="1800">
                <a:latin typeface="맑은 고딕" charset="0"/>
                <a:ea typeface="Arial" charset="0"/>
                <a:cs typeface="+mn-cs"/>
              </a:rPr>
              <a:t>&lt;일본인 학생이 광주여고보 3학년인 박기옥등을 희롱하였고 이를 목격한 박기옥의 사촌동생 박준채가 싸움&gt;</a:t>
            </a:r>
            <a:endParaRPr lang="ko-KR" altLang="en-US" sz="1800">
              <a:latin typeface="맑은 고딕" charset="0"/>
              <a:ea typeface="맑은 고딕" charset="0"/>
            </a:endParaRPr>
          </a:p>
        </p:txBody>
      </p:sp>
    </p:spTree>
    <p:extLst>
      <p:ext uri="{BB962C8B-B14F-4D97-AF65-F5344CB8AC3E}">
        <p14:creationId xmlns:p14="http://schemas.microsoft.com/office/powerpoint/2010/main" val="94805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pic>
        <p:nvPicPr>
          <p:cNvPr id="3" name="그림 2"/>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4568190" y="1275080"/>
            <a:ext cx="3617595" cy="2319020"/>
          </a:xfrm>
          <a:prstGeom prst="rect">
            <a:avLst/>
          </a:prstGeom>
          <a:noFill/>
        </p:spPr>
      </p:pic>
      <p:sp>
        <p:nvSpPr>
          <p:cNvPr id="4" name="TextBox 3"/>
          <p:cNvSpPr txBox="1">
            <a:spLocks/>
          </p:cNvSpPr>
          <p:nvPr/>
        </p:nvSpPr>
        <p:spPr>
          <a:xfrm>
            <a:off x="744220" y="802640"/>
            <a:ext cx="3578225"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b="0" spc="-100">
                <a:solidFill>
                  <a:schemeClr val="tx1"/>
                </a:solidFill>
                <a:latin typeface="EBS주시경 Bold" charset="0"/>
                <a:ea typeface="EBS주시경 Bold" charset="0"/>
              </a:rPr>
              <a:t>과정</a:t>
            </a:r>
            <a:endParaRPr lang="ko-KR" altLang="en-US" sz="2500">
              <a:solidFill>
                <a:srgbClr val="8A0000"/>
              </a:solidFill>
              <a:latin typeface="EBS주시경 Bold" charset="0"/>
              <a:ea typeface="EBS주시경 Bold" charset="0"/>
            </a:endParaRPr>
          </a:p>
        </p:txBody>
      </p:sp>
      <p:sp>
        <p:nvSpPr>
          <p:cNvPr id="5" name="텍스트 상자 4"/>
          <p:cNvSpPr txBox="1">
            <a:spLocks/>
          </p:cNvSpPr>
          <p:nvPr/>
        </p:nvSpPr>
        <p:spPr>
          <a:xfrm>
            <a:off x="739775" y="1726565"/>
            <a:ext cx="3735705" cy="190690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2000">
                <a:latin typeface="맑은 고딕" charset="0"/>
                <a:ea typeface="맑은 고딕" charset="0"/>
              </a:rPr>
              <a:t>&lt;1차 항일 운동&gt;</a:t>
            </a:r>
            <a:endParaRPr lang="ko-KR" altLang="en-US" sz="2000">
              <a:latin typeface="맑은 고딕" charset="0"/>
              <a:ea typeface="맑은 고딕" charset="0"/>
            </a:endParaRPr>
          </a:p>
          <a:p>
            <a:pPr marL="0" indent="0" algn="r" defTabSz="914400" eaLnBrk="1" latinLnBrk="1" hangingPunct="1">
              <a:lnSpc>
                <a:spcPct val="100000"/>
              </a:lnSpc>
              <a:spcBef>
                <a:spcPts val="0"/>
              </a:spcBef>
              <a:spcAft>
                <a:spcPts val="0"/>
              </a:spcAft>
              <a:buFontTx/>
              <a:buNone/>
            </a:pPr>
            <a:endParaRPr lang="ko-KR" altLang="en-US" sz="2000">
              <a:latin typeface="맑은 고딕" charset="0"/>
              <a:ea typeface="맑은 고딕" charset="0"/>
            </a:endParaRPr>
          </a:p>
          <a:p>
            <a:pPr marL="0" indent="0" algn="r" defTabSz="914400" eaLnBrk="1" latinLnBrk="1" hangingPunct="1">
              <a:lnSpc>
                <a:spcPct val="100000"/>
              </a:lnSpc>
              <a:spcBef>
                <a:spcPts val="0"/>
              </a:spcBef>
              <a:spcAft>
                <a:spcPts val="0"/>
              </a:spcAft>
              <a:buFontTx/>
              <a:buNone/>
            </a:pPr>
            <a:r>
              <a:rPr sz="2000">
                <a:latin typeface="맑은 고딕" charset="0"/>
                <a:ea typeface="맑은 고딕" charset="0"/>
              </a:rPr>
              <a:t>광주 농고 학생들이 작은 규모로 항일운동 시작</a:t>
            </a: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800">
              <a:latin typeface="맑은 고딕" charset="0"/>
              <a:ea typeface="맑은 고딕" charset="0"/>
            </a:endParaRPr>
          </a:p>
        </p:txBody>
      </p:sp>
      <p:pic>
        <p:nvPicPr>
          <p:cNvPr id="6" name="그림 5"/>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739775" y="3339465"/>
            <a:ext cx="3769995" cy="2650490"/>
          </a:xfrm>
          <a:prstGeom prst="rect">
            <a:avLst/>
          </a:prstGeom>
          <a:noFill/>
        </p:spPr>
      </p:pic>
      <p:sp>
        <p:nvSpPr>
          <p:cNvPr id="7" name="텍스트 상자 6"/>
          <p:cNvSpPr txBox="1">
            <a:spLocks/>
          </p:cNvSpPr>
          <p:nvPr/>
        </p:nvSpPr>
        <p:spPr>
          <a:xfrm>
            <a:off x="4569460" y="3677285"/>
            <a:ext cx="4285615" cy="236791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2000">
                <a:latin typeface="맑은 고딕" charset="0"/>
                <a:ea typeface="맑은 고딕" charset="0"/>
              </a:rPr>
              <a:t>&lt;2차 항일 운동&gt;</a:t>
            </a: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r>
              <a:rPr sz="2000">
                <a:latin typeface="맑은 고딕" charset="0"/>
                <a:ea typeface="맑은 고딕" charset="0"/>
              </a:rPr>
              <a:t>광주 학교들의 동맹 휴교</a:t>
            </a: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r>
              <a:rPr sz="2000">
                <a:latin typeface="맑은 고딕" charset="0"/>
                <a:ea typeface="맑은 고딕" charset="0"/>
              </a:rPr>
              <a:t>학생-&gt; 학교 차원으로 규모 확대</a:t>
            </a:r>
            <a:endParaRPr lang="ko-KR" altLang="en-US" sz="2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8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endParaRPr lang="ko-KR" altLang="en-US" sz="1000">
              <a:latin typeface="맑은 고딕" charset="0"/>
              <a:ea typeface="맑은 고딕" charset="0"/>
            </a:endParaRPr>
          </a:p>
          <a:p>
            <a:pPr marL="0" indent="0" algn="l" defTabSz="914400" eaLnBrk="1" latinLnBrk="1" hangingPunct="1">
              <a:lnSpc>
                <a:spcPct val="100000"/>
              </a:lnSpc>
              <a:spcBef>
                <a:spcPts val="0"/>
              </a:spcBef>
              <a:spcAft>
                <a:spcPts val="0"/>
              </a:spcAft>
              <a:buFontTx/>
              <a:buNone/>
            </a:pPr>
            <a:r>
              <a:rPr sz="1000">
                <a:latin typeface="맑은 고딕" charset="0"/>
                <a:ea typeface="맑은 고딕" charset="0"/>
              </a:rPr>
              <a:t>&lt;-광주여자고등보통학교</a:t>
            </a:r>
            <a:endParaRPr lang="ko-KR" altLang="en-US" sz="1000">
              <a:latin typeface="맑은 고딕" charset="0"/>
              <a:ea typeface="맑은 고딕"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pic>
        <p:nvPicPr>
          <p:cNvPr id="3" name="그림 2" descr="C:/Users/user/AppData/Roaming/PolarisOffice/ETemp/32412_13024112/fImage802162702889.jpe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3159125" y="1844040"/>
            <a:ext cx="5449570" cy="377126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spc="-100">
                <a:solidFill>
                  <a:schemeClr val="tx1"/>
                </a:solidFill>
                <a:latin typeface="EBS주시경 Bold" charset="0"/>
                <a:ea typeface="EBS주시경 Bold" charset="0"/>
              </a:rPr>
              <a:t>주요 인물 및 단체</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904240" y="1726565"/>
            <a:ext cx="2256155" cy="178625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3000" b="0" i="0" u="sng" spc="-100">
                <a:solidFill>
                  <a:schemeClr val="tx1"/>
                </a:solidFill>
                <a:latin typeface="EBS주시경 Bold" charset="0"/>
                <a:ea typeface="EBS주시경 Bold" charset="0"/>
              </a:rPr>
              <a:t>신간회 </a:t>
            </a:r>
            <a:endParaRPr lang="ko-KR" altLang="en-US" sz="3000" b="0" i="0" u="sng">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3000" b="0" i="0" u="sng">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b="0" i="0" spc="-100">
                <a:solidFill>
                  <a:schemeClr val="tx1"/>
                </a:solidFill>
                <a:latin typeface="EBS주시경 Bold" charset="0"/>
                <a:ea typeface="EBS주시경 Bold" charset="0"/>
              </a:rPr>
              <a:t>-전국에 지회와 분회를 조직</a:t>
            </a:r>
            <a:endParaRPr lang="ko-KR" altLang="en-US" sz="2500" b="0" i="0">
              <a:solidFill>
                <a:schemeClr val="tx1"/>
              </a:solidFill>
              <a:latin typeface="EBS주시경 Bold" charset="0"/>
              <a:ea typeface="EBS주시경 Bold"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pic>
        <p:nvPicPr>
          <p:cNvPr id="3" name="그림 2" descr="C:/Users/user/AppData/Roaming/PolarisOffice/ETemp/32412_13024112/fImage235042758796.jpe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5002530" y="1938020"/>
            <a:ext cx="3489325" cy="3817620"/>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spc="-100">
                <a:solidFill>
                  <a:schemeClr val="tx1"/>
                </a:solidFill>
                <a:latin typeface="EBS주시경 Bold" charset="0"/>
                <a:ea typeface="EBS주시경 Bold" charset="0"/>
              </a:rPr>
              <a:t>주요 인물 및 단체</a:t>
            </a:r>
            <a:endParaRPr lang="ko-KR" altLang="en-US" sz="2500">
              <a:solidFill>
                <a:srgbClr val="8A0000"/>
              </a:solidFill>
              <a:latin typeface="EBS주시경 Bold" charset="0"/>
              <a:ea typeface="EBS주시경 Bold" charset="0"/>
            </a:endParaRPr>
          </a:p>
        </p:txBody>
      </p:sp>
      <p:sp>
        <p:nvSpPr>
          <p:cNvPr id="6" name="텍스트 상자 5"/>
          <p:cNvSpPr txBox="1">
            <a:spLocks/>
          </p:cNvSpPr>
          <p:nvPr/>
        </p:nvSpPr>
        <p:spPr>
          <a:xfrm>
            <a:off x="739775" y="1797050"/>
            <a:ext cx="4264025" cy="2940685"/>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3000" b="0" i="0" u="sng" spc="-100">
                <a:solidFill>
                  <a:schemeClr val="tx1"/>
                </a:solidFill>
                <a:latin typeface="EBS주시경 Bold" charset="0"/>
                <a:ea typeface="EBS주시경 Bold" charset="0"/>
              </a:rPr>
              <a:t>조선청년동맹(청년 조직)</a:t>
            </a:r>
            <a:endParaRPr lang="ko-KR" altLang="en-US" sz="3000" b="0" i="0" u="sng">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3000" b="0" i="0" u="sng">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b="0" i="0" spc="-100">
                <a:solidFill>
                  <a:schemeClr val="tx1"/>
                </a:solidFill>
                <a:latin typeface="EBS주시경 Bold" charset="0"/>
                <a:ea typeface="EBS주시경 Bold" charset="0"/>
              </a:rPr>
              <a:t>광주청년 동맹지사-장석천</a:t>
            </a:r>
            <a:endParaRPr lang="ko-KR" altLang="en-US" sz="2500" b="0" i="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2500" b="0" i="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b="0" i="0" spc="-100">
                <a:solidFill>
                  <a:schemeClr val="tx1"/>
                </a:solidFill>
                <a:latin typeface="EBS주시경 Bold" charset="0"/>
                <a:ea typeface="EBS주시경 Bold" charset="0"/>
              </a:rPr>
              <a:t>학생 비밀결사로 광주로 조사단을 파견하여 광주학생운동에 대한 대책을 협의</a:t>
            </a:r>
            <a:endParaRPr lang="ko-KR" altLang="en-US" sz="2500" b="0" i="0">
              <a:solidFill>
                <a:schemeClr val="tx1"/>
              </a:solidFill>
              <a:latin typeface="EBS주시경 Bold" charset="0"/>
              <a:ea typeface="EBS주시경 Bold"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0" y="0"/>
            <a:ext cx="9144635" cy="6858635"/>
          </a:xfrm>
          <a:prstGeom prst="rect">
            <a:avLst/>
          </a:prstGeom>
          <a:noFill/>
        </p:spPr>
      </p:pic>
      <p:sp>
        <p:nvSpPr>
          <p:cNvPr id="4" name="TextBox 3"/>
          <p:cNvSpPr txBox="1">
            <a:spLocks/>
          </p:cNvSpPr>
          <p:nvPr/>
        </p:nvSpPr>
        <p:spPr>
          <a:xfrm>
            <a:off x="744220" y="908050"/>
            <a:ext cx="5574030" cy="753745"/>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800">
                <a:latin typeface="EBS주시경 Bold" charset="0"/>
                <a:ea typeface="EBS주시경 Bold" charset="0"/>
              </a:rPr>
              <a:t>첫째</a:t>
            </a:r>
            <a:endParaRPr lang="ko-KR" altLang="en-US" sz="1800">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spc="-100">
                <a:solidFill>
                  <a:srgbClr val="8A0000"/>
                </a:solidFill>
                <a:latin typeface="EBS주시경 Bold" charset="0"/>
                <a:ea typeface="EBS주시경 Bold" charset="0"/>
              </a:rPr>
              <a:t>광주학생 항일운동, </a:t>
            </a:r>
            <a:r>
              <a:rPr sz="2500" spc="-100">
                <a:solidFill>
                  <a:schemeClr val="tx1"/>
                </a:solidFill>
                <a:latin typeface="EBS주시경 Bold" charset="0"/>
                <a:ea typeface="EBS주시경 Bold" charset="0"/>
              </a:rPr>
              <a:t>주요 인물 및 단체</a:t>
            </a:r>
            <a:endParaRPr lang="ko-KR" altLang="en-US" sz="2500">
              <a:solidFill>
                <a:srgbClr val="8A0000"/>
              </a:solidFill>
              <a:latin typeface="EBS주시경 Bold" charset="0"/>
              <a:ea typeface="EBS주시경 Bold" charset="0"/>
            </a:endParaRPr>
          </a:p>
        </p:txBody>
      </p:sp>
      <p:pic>
        <p:nvPicPr>
          <p:cNvPr id="5" name="그림 4"/>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3929380" y="3404870"/>
            <a:ext cx="4526280" cy="2960370"/>
          </a:xfrm>
          <a:prstGeom prst="rect">
            <a:avLst/>
          </a:prstGeom>
          <a:noFill/>
        </p:spPr>
      </p:pic>
      <p:sp>
        <p:nvSpPr>
          <p:cNvPr id="6" name="텍스트 상자 5"/>
          <p:cNvSpPr txBox="1">
            <a:spLocks/>
          </p:cNvSpPr>
          <p:nvPr/>
        </p:nvSpPr>
        <p:spPr>
          <a:xfrm>
            <a:off x="880745" y="1832610"/>
            <a:ext cx="7375525" cy="1324610"/>
          </a:xfrm>
          <a:prstGeom prst="rect">
            <a:avLst/>
          </a:prstGeom>
          <a:noFill/>
          <a:ln w="0">
            <a:noFill/>
            <a:prstDash/>
          </a:ln>
        </p:spPr>
        <p:txBody>
          <a:bodyPr vert="horz" wrap="square" lIns="89535" tIns="46355" rIns="89535" bIns="46355" numCol="1" anchor="t">
            <a:spAutoFit/>
          </a:bodyPr>
          <a:lstStyle/>
          <a:p>
            <a:pPr marL="0" indent="0" algn="l" defTabSz="914400" eaLnBrk="1" latinLnBrk="1" hangingPunct="1">
              <a:lnSpc>
                <a:spcPct val="100000"/>
              </a:lnSpc>
              <a:spcBef>
                <a:spcPts val="0"/>
              </a:spcBef>
              <a:spcAft>
                <a:spcPts val="0"/>
              </a:spcAft>
              <a:buFontTx/>
              <a:buNone/>
            </a:pPr>
            <a:r>
              <a:rPr sz="3000" b="0" i="0" u="sng" spc="-100">
                <a:solidFill>
                  <a:schemeClr val="tx1"/>
                </a:solidFill>
                <a:latin typeface="EBS주시경 Bold" charset="0"/>
                <a:ea typeface="EBS주시경 Bold" charset="0"/>
              </a:rPr>
              <a:t>성진회(독서회)</a:t>
            </a:r>
            <a:endParaRPr lang="ko-KR" altLang="en-US" sz="3000" b="0" i="0" u="sng">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endParaRPr lang="ko-KR" altLang="en-US" sz="2500" b="0" i="0">
              <a:solidFill>
                <a:schemeClr val="tx1"/>
              </a:solidFill>
              <a:latin typeface="EBS주시경 Bold" charset="0"/>
              <a:ea typeface="EBS주시경 Bold" charset="0"/>
            </a:endParaRPr>
          </a:p>
          <a:p>
            <a:pPr marL="0" indent="0" algn="l" defTabSz="914400" eaLnBrk="1" latinLnBrk="1" hangingPunct="1">
              <a:lnSpc>
                <a:spcPct val="100000"/>
              </a:lnSpc>
              <a:spcBef>
                <a:spcPts val="0"/>
              </a:spcBef>
              <a:spcAft>
                <a:spcPts val="0"/>
              </a:spcAft>
              <a:buFontTx/>
              <a:buNone/>
            </a:pPr>
            <a:r>
              <a:rPr sz="2500" b="0" i="0" spc="-100">
                <a:solidFill>
                  <a:schemeClr val="tx1"/>
                </a:solidFill>
                <a:latin typeface="EBS주시경 Bold" charset="0"/>
                <a:ea typeface="EBS주시경 Bold" charset="0"/>
              </a:rPr>
              <a:t>장재성을 필두로 조직적인 항일운동 전개</a:t>
            </a:r>
            <a:endParaRPr lang="ko-KR" altLang="en-US" sz="2500" b="0" i="0">
              <a:solidFill>
                <a:schemeClr val="tx1"/>
              </a:solidFill>
              <a:latin typeface="EBS주시경 Bold" charset="0"/>
              <a:ea typeface="EBS주시경 Bold" charset="0"/>
            </a:endParaRPr>
          </a:p>
        </p:txBody>
      </p:sp>
      <p:pic>
        <p:nvPicPr>
          <p:cNvPr id="7" name="그림 6"/>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1000125" y="3417570"/>
            <a:ext cx="2358390" cy="2842260"/>
          </a:xfrm>
          <a:prstGeom prst="rect">
            <a:avLst/>
          </a:prstGeom>
          <a:noFill/>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Pages>35</Pages>
  <Words>963</Words>
  <Characters>0</Characters>
  <Application>Microsoft Office PowerPoint</Application>
  <DocSecurity>0</DocSecurity>
  <PresentationFormat>화면 슬라이드 쇼(4:3)</PresentationFormat>
  <Lines>0</Lines>
  <Paragraphs>196</Paragraphs>
  <Slides>40</Slides>
  <Notes>33</Notes>
  <HiddenSlides>0</HiddenSlides>
  <MMClips>1</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40</vt:i4>
      </vt:variant>
    </vt:vector>
  </HeadingPairs>
  <TitlesOfParts>
    <vt:vector size="51" baseType="lpstr">
      <vt:lpstr>EBS주시경 Bold</vt:lpstr>
      <vt:lpstr>EBS주시경 Light</vt:lpstr>
      <vt:lpstr>EBS훈민정음 R</vt:lpstr>
      <vt:lpstr>EBS훈민정음 SB</vt:lpstr>
      <vt:lpstr>Roboto</vt:lpstr>
      <vt:lpstr>궁서</vt:lpstr>
      <vt:lpstr>나눔바른고딕 Light</vt:lpstr>
      <vt:lpstr>맑은 고딕</vt:lpstr>
      <vt:lpstr>문체부 궁체 흘림체</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
  <cp:lastModifiedBy/>
  <cp:revision>3</cp:revision>
  <dcterms:modified xsi:type="dcterms:W3CDTF">2019-11-22T11:40:54Z</dcterms:modified>
</cp:coreProperties>
</file>